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8"/>
  </p:notesMasterIdLst>
  <p:sldIdLst>
    <p:sldId id="256" r:id="rId2"/>
    <p:sldId id="257" r:id="rId3"/>
    <p:sldId id="258" r:id="rId4"/>
    <p:sldId id="323" r:id="rId5"/>
    <p:sldId id="275" r:id="rId6"/>
    <p:sldId id="276" r:id="rId7"/>
    <p:sldId id="277" r:id="rId8"/>
    <p:sldId id="259" r:id="rId9"/>
    <p:sldId id="274" r:id="rId10"/>
    <p:sldId id="260" r:id="rId11"/>
    <p:sldId id="350" r:id="rId12"/>
    <p:sldId id="351" r:id="rId13"/>
    <p:sldId id="261" r:id="rId14"/>
    <p:sldId id="381" r:id="rId15"/>
    <p:sldId id="391" r:id="rId16"/>
    <p:sldId id="383" r:id="rId17"/>
    <p:sldId id="390" r:id="rId18"/>
    <p:sldId id="264" r:id="rId19"/>
    <p:sldId id="386" r:id="rId20"/>
    <p:sldId id="387" r:id="rId21"/>
    <p:sldId id="335" r:id="rId22"/>
    <p:sldId id="336" r:id="rId23"/>
    <p:sldId id="337" r:id="rId24"/>
    <p:sldId id="339" r:id="rId25"/>
    <p:sldId id="341" r:id="rId26"/>
    <p:sldId id="340" r:id="rId27"/>
    <p:sldId id="342" r:id="rId28"/>
    <p:sldId id="345" r:id="rId29"/>
    <p:sldId id="344" r:id="rId30"/>
    <p:sldId id="346" r:id="rId31"/>
    <p:sldId id="331" r:id="rId32"/>
    <p:sldId id="332" r:id="rId33"/>
    <p:sldId id="333" r:id="rId34"/>
    <p:sldId id="348" r:id="rId35"/>
    <p:sldId id="334" r:id="rId36"/>
    <p:sldId id="352" r:id="rId37"/>
    <p:sldId id="295" r:id="rId38"/>
    <p:sldId id="296" r:id="rId39"/>
    <p:sldId id="297" r:id="rId40"/>
    <p:sldId id="298" r:id="rId41"/>
    <p:sldId id="299" r:id="rId42"/>
    <p:sldId id="300" r:id="rId43"/>
    <p:sldId id="400" r:id="rId44"/>
    <p:sldId id="358" r:id="rId45"/>
    <p:sldId id="367" r:id="rId46"/>
    <p:sldId id="366" r:id="rId47"/>
    <p:sldId id="355" r:id="rId48"/>
    <p:sldId id="360" r:id="rId49"/>
    <p:sldId id="362" r:id="rId50"/>
    <p:sldId id="363" r:id="rId51"/>
    <p:sldId id="364" r:id="rId52"/>
    <p:sldId id="396" r:id="rId53"/>
    <p:sldId id="365" r:id="rId54"/>
    <p:sldId id="368" r:id="rId55"/>
    <p:sldId id="392" r:id="rId56"/>
    <p:sldId id="397" r:id="rId57"/>
    <p:sldId id="369" r:id="rId58"/>
    <p:sldId id="370" r:id="rId59"/>
    <p:sldId id="411" r:id="rId60"/>
    <p:sldId id="412" r:id="rId61"/>
    <p:sldId id="413" r:id="rId62"/>
    <p:sldId id="372" r:id="rId63"/>
    <p:sldId id="374" r:id="rId64"/>
    <p:sldId id="401" r:id="rId65"/>
    <p:sldId id="402" r:id="rId66"/>
    <p:sldId id="406" r:id="rId67"/>
    <p:sldId id="407" r:id="rId68"/>
    <p:sldId id="408" r:id="rId69"/>
    <p:sldId id="410" r:id="rId70"/>
    <p:sldId id="409" r:id="rId71"/>
    <p:sldId id="393" r:id="rId72"/>
    <p:sldId id="394" r:id="rId73"/>
    <p:sldId id="395" r:id="rId74"/>
    <p:sldId id="375" r:id="rId75"/>
    <p:sldId id="376" r:id="rId76"/>
    <p:sldId id="377" r:id="rId77"/>
    <p:sldId id="403" r:id="rId78"/>
    <p:sldId id="404" r:id="rId79"/>
    <p:sldId id="405" r:id="rId80"/>
    <p:sldId id="417" r:id="rId81"/>
    <p:sldId id="418" r:id="rId82"/>
    <p:sldId id="419" r:id="rId83"/>
    <p:sldId id="420" r:id="rId84"/>
    <p:sldId id="421" r:id="rId85"/>
    <p:sldId id="422" r:id="rId86"/>
    <p:sldId id="423" r:id="rId87"/>
    <p:sldId id="424" r:id="rId88"/>
    <p:sldId id="425" r:id="rId89"/>
    <p:sldId id="426" r:id="rId90"/>
    <p:sldId id="427" r:id="rId91"/>
    <p:sldId id="428" r:id="rId92"/>
    <p:sldId id="429" r:id="rId93"/>
    <p:sldId id="430" r:id="rId94"/>
    <p:sldId id="415" r:id="rId95"/>
    <p:sldId id="349" r:id="rId96"/>
    <p:sldId id="378"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4" autoAdjust="0"/>
    <p:restoredTop sz="72420" autoAdjust="0"/>
  </p:normalViewPr>
  <p:slideViewPr>
    <p:cSldViewPr>
      <p:cViewPr varScale="1">
        <p:scale>
          <a:sx n="74" d="100"/>
          <a:sy n="74" d="100"/>
        </p:scale>
        <p:origin x="-12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C76E43-0994-4D3E-916F-462C60A00274}" type="datetimeFigureOut">
              <a:rPr lang="en-IN" smtClean="0"/>
              <a:t>13-11-2017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CF8C8-0D48-4A42-B363-62EBBE8B682E}" type="slidenum">
              <a:rPr lang="en-IN" smtClean="0"/>
              <a:t>‹#›</a:t>
            </a:fld>
            <a:endParaRPr lang="en-IN"/>
          </a:p>
        </p:txBody>
      </p:sp>
    </p:spTree>
    <p:extLst>
      <p:ext uri="{BB962C8B-B14F-4D97-AF65-F5344CB8AC3E}">
        <p14:creationId xmlns:p14="http://schemas.microsoft.com/office/powerpoint/2010/main" val="351337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59CF8C8-0D48-4A42-B363-62EBBE8B682E}" type="slidenum">
              <a:rPr lang="en-IN" smtClean="0"/>
              <a:t>1</a:t>
            </a:fld>
            <a:endParaRPr lang="en-IN"/>
          </a:p>
        </p:txBody>
      </p:sp>
    </p:spTree>
    <p:extLst>
      <p:ext uri="{BB962C8B-B14F-4D97-AF65-F5344CB8AC3E}">
        <p14:creationId xmlns:p14="http://schemas.microsoft.com/office/powerpoint/2010/main" val="1173418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11/13/2017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11/13/2017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11/13/2017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11/13/2017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11/13/2017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11/13/2017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11/13/2017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11/13/2017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hdfcpension.com/national-pension-scheme/trust-intermediaries/"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00250" y="228600"/>
            <a:ext cx="7929349" cy="4814455"/>
          </a:xfrm>
        </p:spPr>
        <p:txBody>
          <a:bodyPr>
            <a:normAutofit fontScale="90000"/>
          </a:bodyPr>
          <a:lstStyle/>
          <a:p>
            <a:pPr algn="ctr"/>
            <a:r>
              <a:rPr lang="en-IN" i="1" dirty="0" smtClean="0"/>
              <a:t/>
            </a:r>
            <a:br>
              <a:rPr lang="en-IN" i="1" dirty="0" smtClean="0"/>
            </a:br>
            <a:r>
              <a:rPr lang="en-IN" i="1" dirty="0"/>
              <a:t/>
            </a:r>
            <a:br>
              <a:rPr lang="en-IN" i="1" dirty="0"/>
            </a:br>
            <a:r>
              <a:rPr lang="en-IN" i="1" dirty="0" smtClean="0"/>
              <a:t/>
            </a:r>
            <a:br>
              <a:rPr lang="en-IN" i="1" dirty="0" smtClean="0"/>
            </a:br>
            <a:r>
              <a:rPr lang="en-IN" sz="3600" i="1" dirty="0" smtClean="0"/>
              <a:t>Welcome </a:t>
            </a:r>
            <a:br>
              <a:rPr lang="en-IN" sz="3600" i="1" dirty="0" smtClean="0"/>
            </a:br>
            <a:r>
              <a:rPr lang="en-IN" sz="3600" i="1" dirty="0" smtClean="0"/>
              <a:t>to </a:t>
            </a:r>
            <a:r>
              <a:rPr lang="en-IN" sz="3600" i="1" dirty="0"/>
              <a:t/>
            </a:r>
            <a:br>
              <a:rPr lang="en-IN" sz="3600" i="1" dirty="0"/>
            </a:br>
            <a:r>
              <a:rPr lang="en-IN" sz="3600" i="1" dirty="0"/>
              <a:t>E</a:t>
            </a:r>
            <a:r>
              <a:rPr lang="en-IN" sz="3600" i="1" dirty="0" smtClean="0"/>
              <a:t>xecutives of</a:t>
            </a:r>
            <a:br>
              <a:rPr lang="en-IN" sz="3600" i="1" dirty="0" smtClean="0"/>
            </a:br>
            <a:r>
              <a:rPr lang="en-IN" sz="3600" i="1" dirty="0" err="1" smtClean="0"/>
              <a:t>Singareni</a:t>
            </a:r>
            <a:r>
              <a:rPr lang="en-IN" sz="3600" i="1" dirty="0" smtClean="0"/>
              <a:t> Collieries Company Limited</a:t>
            </a:r>
            <a:br>
              <a:rPr lang="en-IN" sz="3600" i="1" dirty="0" smtClean="0"/>
            </a:br>
            <a:r>
              <a:rPr lang="en-IN" sz="3600" i="1" dirty="0" smtClean="0"/>
              <a:t/>
            </a:r>
            <a:br>
              <a:rPr lang="en-IN" sz="3600" i="1" dirty="0" smtClean="0"/>
            </a:br>
            <a:r>
              <a:rPr lang="en-IN" sz="3600" i="1" dirty="0" smtClean="0"/>
              <a:t>KCOA club                </a:t>
            </a:r>
            <a:r>
              <a:rPr lang="en-IN" sz="3600" i="1" dirty="0" err="1" smtClean="0"/>
              <a:t>Kothagudem</a:t>
            </a:r>
            <a:r>
              <a:rPr lang="en-IN" sz="3600" i="1" dirty="0" smtClean="0"/>
              <a:t/>
            </a:r>
            <a:br>
              <a:rPr lang="en-IN" sz="3600" i="1" dirty="0" smtClean="0"/>
            </a:br>
            <a:r>
              <a:rPr lang="en-IN" sz="3600" i="1" dirty="0" smtClean="0"/>
              <a:t/>
            </a:r>
            <a:br>
              <a:rPr lang="en-IN" sz="3600" i="1" dirty="0" smtClean="0"/>
            </a:br>
            <a:r>
              <a:rPr lang="en-IN" sz="3600" i="1" dirty="0" smtClean="0"/>
              <a:t>15-11-2017               Time: 7.30pm</a:t>
            </a:r>
            <a:r>
              <a:rPr lang="en-IN" sz="3600" dirty="0" smtClean="0"/>
              <a:t/>
            </a:r>
            <a:br>
              <a:rPr lang="en-IN" sz="3600" dirty="0" smtClean="0"/>
            </a:br>
            <a:r>
              <a:rPr lang="en-IN" dirty="0" smtClean="0"/>
              <a:t>                                   </a:t>
            </a:r>
            <a:br>
              <a:rPr lang="en-IN" dirty="0" smtClean="0"/>
            </a:br>
            <a:r>
              <a:rPr lang="en-IN" dirty="0" smtClean="0"/>
              <a:t>                               </a:t>
            </a:r>
            <a:br>
              <a:rPr lang="en-IN" dirty="0" smtClean="0"/>
            </a:br>
            <a:r>
              <a:rPr lang="en-IN" dirty="0" smtClean="0"/>
              <a:t>                             </a:t>
            </a:r>
            <a:r>
              <a:rPr lang="en-IN" sz="2700" dirty="0" smtClean="0"/>
              <a:t/>
            </a:r>
            <a:br>
              <a:rPr lang="en-IN" sz="2700" dirty="0" smtClean="0"/>
            </a:br>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509664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1228" indent="-571500">
              <a:buFont typeface="+mj-lt"/>
              <a:buAutoNum type="romanLcPeriod"/>
            </a:pPr>
            <a:r>
              <a:rPr lang="en-IN" dirty="0" smtClean="0"/>
              <a:t>Pension under CMPS 1998</a:t>
            </a:r>
          </a:p>
          <a:p>
            <a:pPr marL="624078" indent="-514350">
              <a:buFont typeface="+mj-lt"/>
              <a:buAutoNum type="romanLcPeriod"/>
            </a:pPr>
            <a:r>
              <a:rPr lang="en-IN" dirty="0" smtClean="0"/>
              <a:t>Contributory Scheme for Post Retirement Medical Facilities for Executives.</a:t>
            </a:r>
          </a:p>
          <a:p>
            <a:pPr marL="624078" indent="-514350">
              <a:buFont typeface="+mj-lt"/>
              <a:buAutoNum type="romanLcPeriod"/>
            </a:pPr>
            <a:r>
              <a:rPr lang="en-IN" dirty="0" smtClean="0"/>
              <a:t>Performance Related Pay.</a:t>
            </a:r>
          </a:p>
          <a:p>
            <a:pPr marL="624078" indent="-514350">
              <a:buFont typeface="+mj-lt"/>
              <a:buAutoNum type="romanLcPeriod"/>
            </a:pPr>
            <a:r>
              <a:rPr lang="en-IN" dirty="0" smtClean="0"/>
              <a:t>Superannuation Fund</a:t>
            </a:r>
          </a:p>
          <a:p>
            <a:pPr marL="109728" indent="0">
              <a:buNone/>
            </a:pPr>
            <a:r>
              <a:rPr lang="en-IN" dirty="0"/>
              <a:t> </a:t>
            </a:r>
            <a:r>
              <a:rPr lang="en-IN" dirty="0" smtClean="0"/>
              <a:t> (</a:t>
            </a:r>
            <a:r>
              <a:rPr lang="en-IN" dirty="0" err="1" smtClean="0"/>
              <a:t>S.No.iii</a:t>
            </a:r>
            <a:r>
              <a:rPr lang="en-IN" dirty="0" smtClean="0"/>
              <a:t> and iv pertaining to retirees after 01-01-2007)</a:t>
            </a:r>
          </a:p>
          <a:p>
            <a:pPr marL="109728" indent="0">
              <a:buNone/>
            </a:pPr>
            <a:endParaRPr lang="en-IN" dirty="0"/>
          </a:p>
        </p:txBody>
      </p:sp>
      <p:sp>
        <p:nvSpPr>
          <p:cNvPr id="3" name="Title 2"/>
          <p:cNvSpPr>
            <a:spLocks noGrp="1"/>
          </p:cNvSpPr>
          <p:nvPr>
            <p:ph type="title"/>
          </p:nvPr>
        </p:nvSpPr>
        <p:spPr/>
        <p:txBody>
          <a:bodyPr>
            <a:normAutofit/>
          </a:bodyPr>
          <a:lstStyle/>
          <a:p>
            <a:r>
              <a:rPr lang="en-IN" dirty="0" smtClean="0"/>
              <a:t> </a:t>
            </a:r>
            <a:r>
              <a:rPr lang="en-IN" sz="3200" b="0" dirty="0" smtClean="0">
                <a:effectLst/>
              </a:rPr>
              <a:t>2. Issues (as of November 2017)</a:t>
            </a:r>
            <a:endParaRPr lang="en-IN" sz="3200" b="0"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36864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IN" dirty="0" smtClean="0"/>
              <a:t>Introduction </a:t>
            </a:r>
          </a:p>
          <a:p>
            <a:pPr marL="624078" indent="-514350">
              <a:buFont typeface="+mj-lt"/>
              <a:buAutoNum type="arabicPeriod"/>
            </a:pPr>
            <a:r>
              <a:rPr lang="en-IN" dirty="0" smtClean="0"/>
              <a:t>Failure </a:t>
            </a:r>
            <a:r>
              <a:rPr lang="en-IN" dirty="0"/>
              <a:t>of Board of Trustees (BOT</a:t>
            </a:r>
            <a:r>
              <a:rPr lang="en-IN" dirty="0" smtClean="0"/>
              <a:t>)</a:t>
            </a:r>
          </a:p>
          <a:p>
            <a:pPr marL="624078" indent="-514350">
              <a:buFont typeface="+mj-lt"/>
              <a:buAutoNum type="arabicPeriod"/>
            </a:pPr>
            <a:r>
              <a:rPr lang="en-IN" dirty="0" smtClean="0"/>
              <a:t>Some observations of Actuary</a:t>
            </a:r>
          </a:p>
          <a:p>
            <a:pPr marL="624078" indent="-514350">
              <a:buFont typeface="+mj-lt"/>
              <a:buAutoNum type="arabicPeriod"/>
            </a:pPr>
            <a:r>
              <a:rPr lang="en-IN" dirty="0"/>
              <a:t>Submission of ministry of coal to the standing </a:t>
            </a:r>
            <a:r>
              <a:rPr lang="en-IN" dirty="0" smtClean="0"/>
              <a:t>committee</a:t>
            </a:r>
          </a:p>
          <a:p>
            <a:pPr marL="624078" indent="-514350">
              <a:buFont typeface="+mj-lt"/>
              <a:buAutoNum type="arabicPeriod"/>
            </a:pPr>
            <a:r>
              <a:rPr lang="en-IN" dirty="0"/>
              <a:t>Information from BOT </a:t>
            </a:r>
            <a:r>
              <a:rPr lang="en-IN" dirty="0" smtClean="0"/>
              <a:t>meetings</a:t>
            </a:r>
          </a:p>
          <a:p>
            <a:pPr marL="624078" indent="-514350">
              <a:buFont typeface="+mj-lt"/>
              <a:buAutoNum type="arabicPeriod"/>
            </a:pPr>
            <a:r>
              <a:rPr lang="en-IN" dirty="0"/>
              <a:t>Failure of Ministry of Coal</a:t>
            </a:r>
          </a:p>
          <a:p>
            <a:pPr marL="109728" indent="0">
              <a:buNone/>
            </a:pPr>
            <a:endParaRPr lang="en-IN" dirty="0" smtClean="0"/>
          </a:p>
          <a:p>
            <a:pPr marL="624078" indent="-514350">
              <a:buFont typeface="+mj-lt"/>
              <a:buAutoNum type="arabicPeriod"/>
            </a:pPr>
            <a:endParaRPr lang="en-IN" dirty="0" smtClean="0"/>
          </a:p>
          <a:p>
            <a:pPr marL="624078" indent="-514350">
              <a:buFont typeface="+mj-lt"/>
              <a:buAutoNum type="arabicPeriod"/>
            </a:pPr>
            <a:endParaRPr lang="en-IN" dirty="0"/>
          </a:p>
        </p:txBody>
      </p:sp>
      <p:sp>
        <p:nvSpPr>
          <p:cNvPr id="3" name="Title 2"/>
          <p:cNvSpPr>
            <a:spLocks noGrp="1"/>
          </p:cNvSpPr>
          <p:nvPr>
            <p:ph type="title"/>
          </p:nvPr>
        </p:nvSpPr>
        <p:spPr/>
        <p:txBody>
          <a:bodyPr/>
          <a:lstStyle/>
          <a:p>
            <a:r>
              <a:rPr lang="en-IN" dirty="0" smtClean="0"/>
              <a:t>Pension issue</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737466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N" dirty="0"/>
              <a:t>7</a:t>
            </a:r>
            <a:r>
              <a:rPr lang="en-IN" dirty="0" smtClean="0"/>
              <a:t>. </a:t>
            </a:r>
            <a:r>
              <a:rPr lang="en-IN" sz="2800" dirty="0" smtClean="0"/>
              <a:t>Report </a:t>
            </a:r>
            <a:r>
              <a:rPr lang="en-IN" sz="2800" dirty="0"/>
              <a:t>of CAG on the functioning of CMPFO (performance audit)</a:t>
            </a:r>
            <a:br>
              <a:rPr lang="en-IN" sz="2800" dirty="0"/>
            </a:br>
            <a:r>
              <a:rPr lang="en-IN" sz="2800" i="1" dirty="0"/>
              <a:t>                           </a:t>
            </a:r>
            <a:r>
              <a:rPr lang="en-IN" sz="2800" i="1" dirty="0" smtClean="0"/>
              <a:t>Report </a:t>
            </a:r>
            <a:r>
              <a:rPr lang="en-IN" sz="2800" i="1" dirty="0"/>
              <a:t>No. 4 of 2005 (Civil</a:t>
            </a:r>
            <a:r>
              <a:rPr lang="en-IN" sz="2800" i="1" dirty="0" smtClean="0"/>
              <a:t>)</a:t>
            </a:r>
          </a:p>
          <a:p>
            <a:pPr marL="109728" indent="0">
              <a:buNone/>
            </a:pPr>
            <a:r>
              <a:rPr lang="en-IN" sz="2800" i="1" dirty="0"/>
              <a:t> </a:t>
            </a:r>
            <a:r>
              <a:rPr lang="en-IN" dirty="0"/>
              <a:t>8</a:t>
            </a:r>
            <a:r>
              <a:rPr lang="en-IN" dirty="0" smtClean="0"/>
              <a:t>. </a:t>
            </a:r>
            <a:r>
              <a:rPr lang="en-IN" dirty="0"/>
              <a:t>Recommendations of </a:t>
            </a:r>
            <a:r>
              <a:rPr lang="en-IN" dirty="0" smtClean="0"/>
              <a:t>JBCCI.</a:t>
            </a:r>
          </a:p>
          <a:p>
            <a:pPr marL="109728" indent="0">
              <a:buNone/>
            </a:pPr>
            <a:r>
              <a:rPr lang="en-IN" dirty="0"/>
              <a:t> </a:t>
            </a:r>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932691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876801"/>
          </a:xfrm>
        </p:spPr>
        <p:txBody>
          <a:bodyPr>
            <a:normAutofit/>
          </a:bodyPr>
          <a:lstStyle/>
          <a:p>
            <a:r>
              <a:rPr lang="en-IN" dirty="0" smtClean="0"/>
              <a:t>Coal Mines Pension Scheme 1998 framed under Coal Mines Provident Fund and Miscellaneous Provisions Act, 1948, in supersession of Coal Mines Family Pension Scheme, 1971</a:t>
            </a:r>
          </a:p>
          <a:p>
            <a:r>
              <a:rPr lang="en-IN" dirty="0" smtClean="0"/>
              <a:t>All employees (Executives and  NCWA) of Coal Industry are covered under the Scheme.</a:t>
            </a:r>
          </a:p>
          <a:p>
            <a:r>
              <a:rPr lang="en-IN" dirty="0" smtClean="0"/>
              <a:t>Made effective from 31</a:t>
            </a:r>
            <a:r>
              <a:rPr lang="en-IN" baseline="30000" dirty="0" smtClean="0"/>
              <a:t>st</a:t>
            </a:r>
            <a:r>
              <a:rPr lang="en-IN" dirty="0" smtClean="0"/>
              <a:t> March, 1998 and included retirees after 1</a:t>
            </a:r>
            <a:r>
              <a:rPr lang="en-IN" baseline="30000" dirty="0" smtClean="0"/>
              <a:t>st</a:t>
            </a:r>
            <a:r>
              <a:rPr lang="en-IN" dirty="0" smtClean="0"/>
              <a:t> April, 1994.</a:t>
            </a:r>
          </a:p>
          <a:p>
            <a:r>
              <a:rPr lang="en-IN" dirty="0"/>
              <a:t>T</a:t>
            </a:r>
            <a:r>
              <a:rPr lang="en-IN" dirty="0" smtClean="0"/>
              <a:t>here </a:t>
            </a:r>
            <a:r>
              <a:rPr lang="en-IN" dirty="0"/>
              <a:t>were 7, 57,445 </a:t>
            </a:r>
            <a:r>
              <a:rPr lang="en-IN" dirty="0" smtClean="0"/>
              <a:t>members </a:t>
            </a:r>
          </a:p>
          <a:p>
            <a:pPr marL="109728" indent="0">
              <a:buNone/>
            </a:pPr>
            <a:r>
              <a:rPr lang="en-IN" dirty="0" smtClean="0"/>
              <a:t>   contributing for CMPF as on </a:t>
            </a:r>
          </a:p>
          <a:p>
            <a:pPr marL="109728" indent="0">
              <a:buNone/>
            </a:pPr>
            <a:r>
              <a:rPr lang="en-IN" dirty="0" smtClean="0"/>
              <a:t>   31</a:t>
            </a:r>
            <a:r>
              <a:rPr lang="en-IN" baseline="30000" dirty="0" smtClean="0"/>
              <a:t>st</a:t>
            </a:r>
            <a:r>
              <a:rPr lang="en-IN" dirty="0" smtClean="0"/>
              <a:t> March, 1998.</a:t>
            </a:r>
            <a:endParaRPr lang="en-IN" dirty="0"/>
          </a:p>
        </p:txBody>
      </p:sp>
      <p:sp>
        <p:nvSpPr>
          <p:cNvPr id="3" name="Title 2"/>
          <p:cNvSpPr>
            <a:spLocks noGrp="1"/>
          </p:cNvSpPr>
          <p:nvPr>
            <p:ph type="title"/>
          </p:nvPr>
        </p:nvSpPr>
        <p:spPr>
          <a:xfrm>
            <a:off x="457200" y="457200"/>
            <a:ext cx="8229600" cy="381000"/>
          </a:xfrm>
        </p:spPr>
        <p:txBody>
          <a:bodyPr>
            <a:normAutofit fontScale="90000"/>
          </a:bodyPr>
          <a:lstStyle/>
          <a:p>
            <a:pPr algn="ctr"/>
            <a:r>
              <a:rPr lang="en-IN" dirty="0"/>
              <a:t>1.Introduction</a:t>
            </a:r>
            <a:br>
              <a:rPr lang="en-IN" dirty="0"/>
            </a:br>
            <a:r>
              <a:rPr lang="en-IN"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438557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24324197"/>
              </p:ext>
            </p:extLst>
          </p:nvPr>
        </p:nvGraphicFramePr>
        <p:xfrm>
          <a:off x="1752600" y="1295400"/>
          <a:ext cx="4800600" cy="5577840"/>
        </p:xfrm>
        <a:graphic>
          <a:graphicData uri="http://schemas.openxmlformats.org/drawingml/2006/table">
            <a:tbl>
              <a:tblPr firstRow="1" bandRow="1">
                <a:tableStyleId>{5C22544A-7EE6-4342-B048-85BDC9FD1C3A}</a:tableStyleId>
              </a:tblPr>
              <a:tblGrid>
                <a:gridCol w="1524000"/>
                <a:gridCol w="1371600"/>
                <a:gridCol w="1905000"/>
              </a:tblGrid>
              <a:tr h="1018205">
                <a:tc>
                  <a:txBody>
                    <a:bodyPr/>
                    <a:lstStyle/>
                    <a:p>
                      <a:r>
                        <a:rPr lang="en-IN" dirty="0" smtClean="0"/>
                        <a:t>Year </a:t>
                      </a:r>
                      <a:endParaRPr lang="en-IN" dirty="0"/>
                    </a:p>
                  </a:txBody>
                  <a:tcPr/>
                </a:tc>
                <a:tc>
                  <a:txBody>
                    <a:bodyPr/>
                    <a:lstStyle/>
                    <a:p>
                      <a:r>
                        <a:rPr lang="en-IN" dirty="0" smtClean="0"/>
                        <a:t>Pensioners At end of the F.Y</a:t>
                      </a:r>
                      <a:endParaRPr lang="en-IN" dirty="0"/>
                    </a:p>
                  </a:txBody>
                  <a:tcPr/>
                </a:tc>
                <a:tc>
                  <a:txBody>
                    <a:bodyPr/>
                    <a:lstStyle/>
                    <a:p>
                      <a:r>
                        <a:rPr lang="en-IN" dirty="0" smtClean="0"/>
                        <a:t>Number of employees contributing in CMPF</a:t>
                      </a:r>
                      <a:endParaRPr lang="en-IN" dirty="0"/>
                    </a:p>
                  </a:txBody>
                  <a:tcPr/>
                </a:tc>
              </a:tr>
              <a:tr h="548264">
                <a:tc>
                  <a:txBody>
                    <a:bodyPr/>
                    <a:lstStyle/>
                    <a:p>
                      <a:r>
                        <a:rPr lang="en-IN" dirty="0" smtClean="0"/>
                        <a:t>As</a:t>
                      </a:r>
                      <a:r>
                        <a:rPr lang="en-IN" baseline="0" dirty="0" smtClean="0"/>
                        <a:t> on 31</a:t>
                      </a:r>
                      <a:r>
                        <a:rPr lang="en-IN" baseline="30000" dirty="0" smtClean="0"/>
                        <a:t>st</a:t>
                      </a:r>
                      <a:r>
                        <a:rPr lang="en-IN" baseline="0" dirty="0" smtClean="0"/>
                        <a:t> March 1998</a:t>
                      </a:r>
                      <a:endParaRPr lang="en-IN" dirty="0"/>
                    </a:p>
                  </a:txBody>
                  <a:tcPr/>
                </a:tc>
                <a:tc>
                  <a:txBody>
                    <a:bodyPr/>
                    <a:lstStyle/>
                    <a:p>
                      <a:pPr algn="r"/>
                      <a:endParaRPr lang="en-IN" dirty="0"/>
                    </a:p>
                  </a:txBody>
                  <a:tcPr/>
                </a:tc>
                <a:tc>
                  <a:txBody>
                    <a:bodyPr/>
                    <a:lstStyle/>
                    <a:p>
                      <a:pPr algn="r"/>
                      <a:r>
                        <a:rPr lang="en-IN" dirty="0" smtClean="0"/>
                        <a:t>757445</a:t>
                      </a:r>
                      <a:endParaRPr lang="en-IN" dirty="0"/>
                    </a:p>
                  </a:txBody>
                  <a:tcPr/>
                </a:tc>
              </a:tr>
              <a:tr h="548264">
                <a:tc>
                  <a:txBody>
                    <a:bodyPr/>
                    <a:lstStyle/>
                    <a:p>
                      <a:r>
                        <a:rPr lang="en-IN" dirty="0" smtClean="0"/>
                        <a:t>As on 31.12.2009</a:t>
                      </a:r>
                      <a:endParaRPr lang="en-IN" dirty="0"/>
                    </a:p>
                  </a:txBody>
                  <a:tcPr/>
                </a:tc>
                <a:tc>
                  <a:txBody>
                    <a:bodyPr/>
                    <a:lstStyle/>
                    <a:p>
                      <a:pPr algn="r"/>
                      <a:endParaRPr lang="en-IN" dirty="0"/>
                    </a:p>
                  </a:txBody>
                  <a:tcPr/>
                </a:tc>
                <a:tc>
                  <a:txBody>
                    <a:bodyPr/>
                    <a:lstStyle/>
                    <a:p>
                      <a:pPr algn="r"/>
                      <a:r>
                        <a:rPr lang="en-IN" dirty="0" smtClean="0"/>
                        <a:t>484473</a:t>
                      </a:r>
                      <a:endParaRPr lang="en-IN" dirty="0"/>
                    </a:p>
                  </a:txBody>
                  <a:tcPr/>
                </a:tc>
              </a:tr>
              <a:tr h="317645">
                <a:tc>
                  <a:txBody>
                    <a:bodyPr/>
                    <a:lstStyle/>
                    <a:p>
                      <a:r>
                        <a:rPr lang="en-IN" dirty="0" smtClean="0"/>
                        <a:t>2010-11</a:t>
                      </a:r>
                      <a:endParaRPr lang="en-IN" dirty="0"/>
                    </a:p>
                  </a:txBody>
                  <a:tcPr/>
                </a:tc>
                <a:tc>
                  <a:txBody>
                    <a:bodyPr/>
                    <a:lstStyle/>
                    <a:p>
                      <a:pPr algn="r"/>
                      <a:r>
                        <a:rPr lang="en-IN" dirty="0" smtClean="0"/>
                        <a:t>343032</a:t>
                      </a:r>
                      <a:endParaRPr lang="en-IN" dirty="0"/>
                    </a:p>
                  </a:txBody>
                  <a:tcPr/>
                </a:tc>
                <a:tc>
                  <a:txBody>
                    <a:bodyPr/>
                    <a:lstStyle/>
                    <a:p>
                      <a:pPr algn="r"/>
                      <a:r>
                        <a:rPr lang="en-IN" dirty="0" smtClean="0"/>
                        <a:t>464168</a:t>
                      </a:r>
                      <a:endParaRPr lang="en-IN" dirty="0"/>
                    </a:p>
                  </a:txBody>
                  <a:tcPr/>
                </a:tc>
              </a:tr>
              <a:tr h="317645">
                <a:tc>
                  <a:txBody>
                    <a:bodyPr/>
                    <a:lstStyle/>
                    <a:p>
                      <a:r>
                        <a:rPr lang="en-IN" dirty="0" smtClean="0"/>
                        <a:t>2011-12</a:t>
                      </a:r>
                      <a:endParaRPr lang="en-IN" dirty="0"/>
                    </a:p>
                  </a:txBody>
                  <a:tcPr/>
                </a:tc>
                <a:tc>
                  <a:txBody>
                    <a:bodyPr/>
                    <a:lstStyle/>
                    <a:p>
                      <a:pPr algn="r"/>
                      <a:r>
                        <a:rPr lang="en-IN" dirty="0" smtClean="0"/>
                        <a:t>371979</a:t>
                      </a:r>
                      <a:endParaRPr lang="en-IN" dirty="0"/>
                    </a:p>
                  </a:txBody>
                  <a:tcPr/>
                </a:tc>
                <a:tc>
                  <a:txBody>
                    <a:bodyPr/>
                    <a:lstStyle/>
                    <a:p>
                      <a:pPr algn="r"/>
                      <a:r>
                        <a:rPr lang="en-IN" dirty="0" smtClean="0"/>
                        <a:t>445782</a:t>
                      </a:r>
                      <a:endParaRPr lang="en-IN" dirty="0"/>
                    </a:p>
                  </a:txBody>
                  <a:tcPr/>
                </a:tc>
              </a:tr>
              <a:tr h="317645">
                <a:tc>
                  <a:txBody>
                    <a:bodyPr/>
                    <a:lstStyle/>
                    <a:p>
                      <a:r>
                        <a:rPr lang="en-IN" dirty="0" smtClean="0"/>
                        <a:t>2012-13</a:t>
                      </a:r>
                      <a:endParaRPr lang="en-IN" dirty="0"/>
                    </a:p>
                  </a:txBody>
                  <a:tcPr/>
                </a:tc>
                <a:tc>
                  <a:txBody>
                    <a:bodyPr/>
                    <a:lstStyle/>
                    <a:p>
                      <a:pPr algn="r"/>
                      <a:r>
                        <a:rPr lang="en-IN" dirty="0" smtClean="0"/>
                        <a:t>402468</a:t>
                      </a:r>
                      <a:endParaRPr lang="en-IN" dirty="0"/>
                    </a:p>
                  </a:txBody>
                  <a:tcPr/>
                </a:tc>
                <a:tc>
                  <a:txBody>
                    <a:bodyPr/>
                    <a:lstStyle/>
                    <a:p>
                      <a:pPr algn="r"/>
                      <a:r>
                        <a:rPr lang="en-IN" dirty="0" smtClean="0"/>
                        <a:t>426286</a:t>
                      </a:r>
                      <a:endParaRPr lang="en-IN" dirty="0"/>
                    </a:p>
                  </a:txBody>
                  <a:tcPr/>
                </a:tc>
              </a:tr>
              <a:tr h="317645">
                <a:tc>
                  <a:txBody>
                    <a:bodyPr/>
                    <a:lstStyle/>
                    <a:p>
                      <a:r>
                        <a:rPr lang="en-IN" dirty="0" smtClean="0"/>
                        <a:t>2013-14</a:t>
                      </a:r>
                      <a:endParaRPr lang="en-IN" dirty="0"/>
                    </a:p>
                  </a:txBody>
                  <a:tcPr/>
                </a:tc>
                <a:tc>
                  <a:txBody>
                    <a:bodyPr/>
                    <a:lstStyle/>
                    <a:p>
                      <a:pPr algn="r"/>
                      <a:r>
                        <a:rPr lang="en-IN" dirty="0" smtClean="0"/>
                        <a:t>435065</a:t>
                      </a:r>
                      <a:endParaRPr lang="en-IN" dirty="0"/>
                    </a:p>
                  </a:txBody>
                  <a:tcPr/>
                </a:tc>
                <a:tc>
                  <a:txBody>
                    <a:bodyPr/>
                    <a:lstStyle/>
                    <a:p>
                      <a:pPr algn="r"/>
                      <a:r>
                        <a:rPr lang="en-IN" dirty="0" smtClean="0"/>
                        <a:t>413959</a:t>
                      </a:r>
                      <a:endParaRPr lang="en-IN" dirty="0"/>
                    </a:p>
                  </a:txBody>
                  <a:tcPr/>
                </a:tc>
              </a:tr>
              <a:tr h="317645">
                <a:tc>
                  <a:txBody>
                    <a:bodyPr/>
                    <a:lstStyle/>
                    <a:p>
                      <a:r>
                        <a:rPr lang="en-IN" dirty="0" smtClean="0"/>
                        <a:t>2014-15</a:t>
                      </a:r>
                      <a:endParaRPr lang="en-IN" dirty="0"/>
                    </a:p>
                  </a:txBody>
                  <a:tcPr/>
                </a:tc>
                <a:tc>
                  <a:txBody>
                    <a:bodyPr/>
                    <a:lstStyle/>
                    <a:p>
                      <a:pPr algn="r"/>
                      <a:r>
                        <a:rPr lang="en-IN" dirty="0" smtClean="0"/>
                        <a:t>466904</a:t>
                      </a:r>
                      <a:endParaRPr lang="en-IN" dirty="0"/>
                    </a:p>
                  </a:txBody>
                  <a:tcPr/>
                </a:tc>
                <a:tc>
                  <a:txBody>
                    <a:bodyPr/>
                    <a:lstStyle/>
                    <a:p>
                      <a:pPr algn="r"/>
                      <a:r>
                        <a:rPr lang="en-IN" dirty="0" smtClean="0"/>
                        <a:t>*473713</a:t>
                      </a:r>
                      <a:endParaRPr lang="en-IN" dirty="0"/>
                    </a:p>
                  </a:txBody>
                  <a:tcPr/>
                </a:tc>
              </a:tr>
              <a:tr h="317645">
                <a:tc>
                  <a:txBody>
                    <a:bodyPr/>
                    <a:lstStyle/>
                    <a:p>
                      <a:r>
                        <a:rPr lang="en-IN" dirty="0" smtClean="0"/>
                        <a:t>2015-16</a:t>
                      </a:r>
                      <a:endParaRPr lang="en-IN" dirty="0"/>
                    </a:p>
                  </a:txBody>
                  <a:tcPr/>
                </a:tc>
                <a:tc>
                  <a:txBody>
                    <a:bodyPr/>
                    <a:lstStyle/>
                    <a:p>
                      <a:pPr algn="r"/>
                      <a:r>
                        <a:rPr lang="en-IN" dirty="0" smtClean="0"/>
                        <a:t>500393</a:t>
                      </a:r>
                      <a:endParaRPr lang="en-IN" dirty="0"/>
                    </a:p>
                  </a:txBody>
                  <a:tcPr/>
                </a:tc>
                <a:tc>
                  <a:txBody>
                    <a:bodyPr/>
                    <a:lstStyle/>
                    <a:p>
                      <a:pPr algn="r"/>
                      <a:r>
                        <a:rPr lang="en-IN" dirty="0" smtClean="0"/>
                        <a:t>468709</a:t>
                      </a:r>
                      <a:endParaRPr lang="en-IN" dirty="0"/>
                    </a:p>
                  </a:txBody>
                  <a:tcPr/>
                </a:tc>
              </a:tr>
              <a:tr h="63565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a:t>
                      </a:r>
                      <a:r>
                        <a:rPr lang="en-IN" baseline="0" dirty="0" smtClean="0"/>
                        <a:t> Membership of 68,100 contract workers included.</a:t>
                      </a:r>
                      <a:endParaRPr lang="en-IN" dirty="0" smtClean="0"/>
                    </a:p>
                    <a:p>
                      <a:endParaRPr lang="en-IN" dirty="0"/>
                    </a:p>
                  </a:txBody>
                  <a:tcPr/>
                </a:tc>
                <a:tc hMerge="1">
                  <a:txBody>
                    <a:bodyPr/>
                    <a:lstStyle/>
                    <a:p>
                      <a:pPr algn="r"/>
                      <a:endParaRPr lang="en-IN" dirty="0"/>
                    </a:p>
                  </a:txBody>
                  <a:tcPr/>
                </a:tc>
                <a:tc hMerge="1">
                  <a:txBody>
                    <a:bodyPr/>
                    <a:lstStyle/>
                    <a:p>
                      <a:pPr algn="r"/>
                      <a:endParaRPr lang="en-IN" dirty="0"/>
                    </a:p>
                  </a:txBody>
                  <a:tcPr/>
                </a:tc>
              </a:tr>
            </a:tbl>
          </a:graphicData>
        </a:graphic>
      </p:graphicFrame>
      <p:sp>
        <p:nvSpPr>
          <p:cNvPr id="3" name="Title 2"/>
          <p:cNvSpPr>
            <a:spLocks noGrp="1"/>
          </p:cNvSpPr>
          <p:nvPr>
            <p:ph type="title"/>
          </p:nvPr>
        </p:nvSpPr>
        <p:spPr>
          <a:xfrm>
            <a:off x="304800" y="152400"/>
            <a:ext cx="8229600" cy="1143000"/>
          </a:xfrm>
        </p:spPr>
        <p:txBody>
          <a:bodyPr>
            <a:noAutofit/>
          </a:bodyPr>
          <a:lstStyle/>
          <a:p>
            <a:r>
              <a:rPr lang="en-IN" sz="2000" b="0" dirty="0" smtClean="0">
                <a:effectLst/>
              </a:rPr>
              <a:t>Number of pensioners on the basis of data of settled claim under CMPS, 1998 and number employees contributing in CMPF</a:t>
            </a:r>
            <a:endParaRPr lang="en-IN" sz="2000" b="0" dirty="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1416035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87362"/>
          </a:xfrm>
        </p:spPr>
        <p:txBody>
          <a:bodyPr>
            <a:normAutofit fontScale="90000"/>
          </a:bodyPr>
          <a:lstStyle/>
          <a:p>
            <a:r>
              <a:rPr lang="en-IN" dirty="0" smtClean="0"/>
              <a:t>Manpower reduction</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4012475675"/>
              </p:ext>
            </p:extLst>
          </p:nvPr>
        </p:nvGraphicFramePr>
        <p:xfrm>
          <a:off x="1524000" y="762000"/>
          <a:ext cx="6096000" cy="4460240"/>
        </p:xfrm>
        <a:graphic>
          <a:graphicData uri="http://schemas.openxmlformats.org/drawingml/2006/table">
            <a:tbl>
              <a:tblPr firstRow="1" bandRow="1">
                <a:tableStyleId>{5C22544A-7EE6-4342-B048-85BDC9FD1C3A}</a:tableStyleId>
              </a:tblPr>
              <a:tblGrid>
                <a:gridCol w="2032000"/>
                <a:gridCol w="2032000"/>
                <a:gridCol w="2032000"/>
              </a:tblGrid>
              <a:tr h="381000">
                <a:tc>
                  <a:txBody>
                    <a:bodyPr/>
                    <a:lstStyle/>
                    <a:p>
                      <a:r>
                        <a:rPr lang="en-IN" dirty="0" smtClean="0"/>
                        <a:t>year</a:t>
                      </a:r>
                      <a:endParaRPr lang="en-IN" dirty="0"/>
                    </a:p>
                  </a:txBody>
                  <a:tcPr/>
                </a:tc>
                <a:tc>
                  <a:txBody>
                    <a:bodyPr/>
                    <a:lstStyle/>
                    <a:p>
                      <a:r>
                        <a:rPr lang="en-IN" dirty="0" smtClean="0"/>
                        <a:t>CIL</a:t>
                      </a:r>
                      <a:endParaRPr lang="en-IN" dirty="0"/>
                    </a:p>
                  </a:txBody>
                  <a:tcPr/>
                </a:tc>
                <a:tc>
                  <a:txBody>
                    <a:bodyPr/>
                    <a:lstStyle/>
                    <a:p>
                      <a:r>
                        <a:rPr lang="en-IN" dirty="0" smtClean="0"/>
                        <a:t>SCCL</a:t>
                      </a:r>
                      <a:endParaRPr lang="en-IN" dirty="0"/>
                    </a:p>
                  </a:txBody>
                  <a:tcPr/>
                </a:tc>
              </a:tr>
              <a:tr h="370840">
                <a:tc>
                  <a:txBody>
                    <a:bodyPr/>
                    <a:lstStyle/>
                    <a:p>
                      <a:r>
                        <a:rPr lang="en-IN" dirty="0" smtClean="0"/>
                        <a:t>2005-06</a:t>
                      </a:r>
                      <a:endParaRPr lang="en-IN" dirty="0"/>
                    </a:p>
                  </a:txBody>
                  <a:tcPr/>
                </a:tc>
                <a:tc>
                  <a:txBody>
                    <a:bodyPr/>
                    <a:lstStyle/>
                    <a:p>
                      <a:r>
                        <a:rPr lang="en-IN" dirty="0" smtClean="0"/>
                        <a:t>452287</a:t>
                      </a:r>
                      <a:endParaRPr lang="en-IN" dirty="0"/>
                    </a:p>
                  </a:txBody>
                  <a:tcPr/>
                </a:tc>
                <a:tc>
                  <a:txBody>
                    <a:bodyPr/>
                    <a:lstStyle/>
                    <a:p>
                      <a:r>
                        <a:rPr lang="en-IN" dirty="0" smtClean="0"/>
                        <a:t>86025</a:t>
                      </a:r>
                      <a:endParaRPr lang="en-IN" dirty="0"/>
                    </a:p>
                  </a:txBody>
                  <a:tcPr/>
                </a:tc>
              </a:tr>
              <a:tr h="370840">
                <a:tc>
                  <a:txBody>
                    <a:bodyPr/>
                    <a:lstStyle/>
                    <a:p>
                      <a:r>
                        <a:rPr lang="en-IN" dirty="0" smtClean="0"/>
                        <a:t>2006-07</a:t>
                      </a:r>
                      <a:endParaRPr lang="en-IN" dirty="0"/>
                    </a:p>
                  </a:txBody>
                  <a:tcPr/>
                </a:tc>
                <a:tc>
                  <a:txBody>
                    <a:bodyPr/>
                    <a:lstStyle/>
                    <a:p>
                      <a:r>
                        <a:rPr lang="en-IN" dirty="0" smtClean="0"/>
                        <a:t>439343</a:t>
                      </a:r>
                      <a:endParaRPr lang="en-IN" dirty="0"/>
                    </a:p>
                  </a:txBody>
                  <a:tcPr/>
                </a:tc>
                <a:tc>
                  <a:txBody>
                    <a:bodyPr/>
                    <a:lstStyle/>
                    <a:p>
                      <a:r>
                        <a:rPr lang="en-IN" dirty="0" smtClean="0"/>
                        <a:t>82224</a:t>
                      </a:r>
                      <a:endParaRPr lang="en-IN" dirty="0"/>
                    </a:p>
                  </a:txBody>
                  <a:tcPr/>
                </a:tc>
              </a:tr>
              <a:tr h="370840">
                <a:tc>
                  <a:txBody>
                    <a:bodyPr/>
                    <a:lstStyle/>
                    <a:p>
                      <a:r>
                        <a:rPr lang="en-IN" dirty="0" smtClean="0"/>
                        <a:t>2007-08</a:t>
                      </a:r>
                      <a:endParaRPr lang="en-IN" dirty="0"/>
                    </a:p>
                  </a:txBody>
                  <a:tcPr/>
                </a:tc>
                <a:tc>
                  <a:txBody>
                    <a:bodyPr/>
                    <a:lstStyle/>
                    <a:p>
                      <a:r>
                        <a:rPr lang="en-IN" dirty="0" smtClean="0"/>
                        <a:t>426077</a:t>
                      </a:r>
                      <a:endParaRPr lang="en-IN" dirty="0"/>
                    </a:p>
                  </a:txBody>
                  <a:tcPr/>
                </a:tc>
                <a:tc>
                  <a:txBody>
                    <a:bodyPr/>
                    <a:lstStyle/>
                    <a:p>
                      <a:r>
                        <a:rPr lang="en-IN" dirty="0" smtClean="0"/>
                        <a:t>75573</a:t>
                      </a:r>
                      <a:endParaRPr lang="en-IN" dirty="0"/>
                    </a:p>
                  </a:txBody>
                  <a:tcPr/>
                </a:tc>
              </a:tr>
              <a:tr h="370840">
                <a:tc>
                  <a:txBody>
                    <a:bodyPr/>
                    <a:lstStyle/>
                    <a:p>
                      <a:r>
                        <a:rPr lang="en-IN" dirty="0" smtClean="0"/>
                        <a:t>2008-09</a:t>
                      </a:r>
                      <a:endParaRPr lang="en-IN" dirty="0"/>
                    </a:p>
                  </a:txBody>
                  <a:tcPr/>
                </a:tc>
                <a:tc>
                  <a:txBody>
                    <a:bodyPr/>
                    <a:lstStyle/>
                    <a:p>
                      <a:r>
                        <a:rPr lang="en-IN" dirty="0" smtClean="0"/>
                        <a:t>412350</a:t>
                      </a:r>
                      <a:endParaRPr lang="en-IN" dirty="0"/>
                    </a:p>
                  </a:txBody>
                  <a:tcPr/>
                </a:tc>
                <a:tc>
                  <a:txBody>
                    <a:bodyPr/>
                    <a:lstStyle/>
                    <a:p>
                      <a:r>
                        <a:rPr lang="en-IN" dirty="0" smtClean="0"/>
                        <a:t>70586</a:t>
                      </a:r>
                      <a:endParaRPr lang="en-IN" dirty="0"/>
                    </a:p>
                  </a:txBody>
                  <a:tcPr/>
                </a:tc>
              </a:tr>
              <a:tr h="370840">
                <a:tc>
                  <a:txBody>
                    <a:bodyPr/>
                    <a:lstStyle/>
                    <a:p>
                      <a:r>
                        <a:rPr lang="en-IN" dirty="0" smtClean="0"/>
                        <a:t>2009-10</a:t>
                      </a:r>
                      <a:endParaRPr lang="en-IN" dirty="0"/>
                    </a:p>
                  </a:txBody>
                  <a:tcPr/>
                </a:tc>
                <a:tc>
                  <a:txBody>
                    <a:bodyPr/>
                    <a:lstStyle/>
                    <a:p>
                      <a:r>
                        <a:rPr lang="en-IN" dirty="0" smtClean="0"/>
                        <a:t>397138</a:t>
                      </a:r>
                      <a:endParaRPr lang="en-IN" dirty="0"/>
                    </a:p>
                  </a:txBody>
                  <a:tcPr/>
                </a:tc>
                <a:tc>
                  <a:txBody>
                    <a:bodyPr/>
                    <a:lstStyle/>
                    <a:p>
                      <a:r>
                        <a:rPr lang="en-IN" dirty="0" smtClean="0"/>
                        <a:t>69043</a:t>
                      </a:r>
                      <a:endParaRPr lang="en-IN" dirty="0"/>
                    </a:p>
                  </a:txBody>
                  <a:tcPr/>
                </a:tc>
              </a:tr>
              <a:tr h="370840">
                <a:tc>
                  <a:txBody>
                    <a:bodyPr/>
                    <a:lstStyle/>
                    <a:p>
                      <a:r>
                        <a:rPr lang="en-IN" dirty="0" smtClean="0"/>
                        <a:t>2010-11</a:t>
                      </a:r>
                      <a:endParaRPr lang="en-IN" dirty="0"/>
                    </a:p>
                  </a:txBody>
                  <a:tcPr/>
                </a:tc>
                <a:tc>
                  <a:txBody>
                    <a:bodyPr/>
                    <a:lstStyle/>
                    <a:p>
                      <a:r>
                        <a:rPr lang="en-IN" dirty="0" smtClean="0"/>
                        <a:t>383347</a:t>
                      </a:r>
                      <a:endParaRPr lang="en-IN" dirty="0"/>
                    </a:p>
                  </a:txBody>
                  <a:tcPr/>
                </a:tc>
                <a:tc>
                  <a:txBody>
                    <a:bodyPr/>
                    <a:lstStyle/>
                    <a:p>
                      <a:r>
                        <a:rPr lang="en-IN" dirty="0" smtClean="0"/>
                        <a:t>67615</a:t>
                      </a:r>
                      <a:endParaRPr lang="en-IN" dirty="0"/>
                    </a:p>
                  </a:txBody>
                  <a:tcPr/>
                </a:tc>
              </a:tr>
              <a:tr h="370840">
                <a:tc>
                  <a:txBody>
                    <a:bodyPr/>
                    <a:lstStyle/>
                    <a:p>
                      <a:r>
                        <a:rPr lang="en-IN" dirty="0" smtClean="0"/>
                        <a:t>2011-12</a:t>
                      </a:r>
                      <a:endParaRPr lang="en-IN" dirty="0"/>
                    </a:p>
                  </a:txBody>
                  <a:tcPr/>
                </a:tc>
                <a:tc>
                  <a:txBody>
                    <a:bodyPr/>
                    <a:lstStyle/>
                    <a:p>
                      <a:r>
                        <a:rPr lang="en-IN" dirty="0" smtClean="0"/>
                        <a:t>371546</a:t>
                      </a:r>
                      <a:endParaRPr lang="en-IN" dirty="0"/>
                    </a:p>
                  </a:txBody>
                  <a:tcPr/>
                </a:tc>
                <a:tc>
                  <a:txBody>
                    <a:bodyPr/>
                    <a:lstStyle/>
                    <a:p>
                      <a:r>
                        <a:rPr lang="en-IN" dirty="0" smtClean="0"/>
                        <a:t>66466</a:t>
                      </a:r>
                      <a:endParaRPr lang="en-IN" dirty="0"/>
                    </a:p>
                  </a:txBody>
                  <a:tcPr/>
                </a:tc>
              </a:tr>
              <a:tr h="370840">
                <a:tc>
                  <a:txBody>
                    <a:bodyPr/>
                    <a:lstStyle/>
                    <a:p>
                      <a:r>
                        <a:rPr lang="en-IN" dirty="0" smtClean="0"/>
                        <a:t>2012-13</a:t>
                      </a:r>
                      <a:endParaRPr lang="en-IN" dirty="0"/>
                    </a:p>
                  </a:txBody>
                  <a:tcPr/>
                </a:tc>
                <a:tc>
                  <a:txBody>
                    <a:bodyPr/>
                    <a:lstStyle/>
                    <a:p>
                      <a:r>
                        <a:rPr lang="en-IN" dirty="0" smtClean="0"/>
                        <a:t>357926</a:t>
                      </a:r>
                      <a:endParaRPr lang="en-IN" dirty="0"/>
                    </a:p>
                  </a:txBody>
                  <a:tcPr/>
                </a:tc>
                <a:tc>
                  <a:txBody>
                    <a:bodyPr/>
                    <a:lstStyle/>
                    <a:p>
                      <a:r>
                        <a:rPr lang="en-IN" dirty="0" smtClean="0"/>
                        <a:t>64600</a:t>
                      </a:r>
                      <a:endParaRPr lang="en-IN" dirty="0"/>
                    </a:p>
                  </a:txBody>
                  <a:tcPr/>
                </a:tc>
              </a:tr>
              <a:tr h="370840">
                <a:tc>
                  <a:txBody>
                    <a:bodyPr/>
                    <a:lstStyle/>
                    <a:p>
                      <a:r>
                        <a:rPr lang="en-IN" dirty="0" smtClean="0"/>
                        <a:t>2013-14</a:t>
                      </a:r>
                      <a:endParaRPr lang="en-IN" dirty="0"/>
                    </a:p>
                  </a:txBody>
                  <a:tcPr/>
                </a:tc>
                <a:tc>
                  <a:txBody>
                    <a:bodyPr/>
                    <a:lstStyle/>
                    <a:p>
                      <a:r>
                        <a:rPr lang="en-IN" dirty="0" smtClean="0"/>
                        <a:t>346638</a:t>
                      </a:r>
                      <a:endParaRPr lang="en-IN" dirty="0"/>
                    </a:p>
                  </a:txBody>
                  <a:tcPr/>
                </a:tc>
                <a:tc>
                  <a:txBody>
                    <a:bodyPr/>
                    <a:lstStyle/>
                    <a:p>
                      <a:r>
                        <a:rPr lang="en-IN" dirty="0" smtClean="0"/>
                        <a:t>61778</a:t>
                      </a:r>
                      <a:endParaRPr lang="en-IN" dirty="0"/>
                    </a:p>
                  </a:txBody>
                  <a:tcPr/>
                </a:tc>
              </a:tr>
              <a:tr h="370840">
                <a:tc>
                  <a:txBody>
                    <a:bodyPr/>
                    <a:lstStyle/>
                    <a:p>
                      <a:r>
                        <a:rPr lang="en-IN" dirty="0" smtClean="0"/>
                        <a:t>2014-15</a:t>
                      </a:r>
                      <a:endParaRPr lang="en-IN" dirty="0"/>
                    </a:p>
                  </a:txBody>
                  <a:tcPr/>
                </a:tc>
                <a:tc>
                  <a:txBody>
                    <a:bodyPr/>
                    <a:lstStyle/>
                    <a:p>
                      <a:r>
                        <a:rPr lang="en-IN" dirty="0" smtClean="0"/>
                        <a:t>333097</a:t>
                      </a:r>
                      <a:endParaRPr lang="en-IN" dirty="0"/>
                    </a:p>
                  </a:txBody>
                  <a:tcPr/>
                </a:tc>
                <a:tc>
                  <a:txBody>
                    <a:bodyPr/>
                    <a:lstStyle/>
                    <a:p>
                      <a:r>
                        <a:rPr lang="en-IN" dirty="0" smtClean="0"/>
                        <a:t>58837</a:t>
                      </a:r>
                      <a:endParaRPr lang="en-IN" dirty="0"/>
                    </a:p>
                  </a:txBody>
                  <a:tcPr/>
                </a:tc>
              </a:tr>
              <a:tr h="370840">
                <a:tc>
                  <a:txBody>
                    <a:bodyPr/>
                    <a:lstStyle/>
                    <a:p>
                      <a:r>
                        <a:rPr lang="en-IN" dirty="0" smtClean="0"/>
                        <a:t>2015-16</a:t>
                      </a:r>
                      <a:endParaRPr lang="en-IN" dirty="0"/>
                    </a:p>
                  </a:txBody>
                  <a:tcPr/>
                </a:tc>
                <a:tc>
                  <a:txBody>
                    <a:bodyPr/>
                    <a:lstStyle/>
                    <a:p>
                      <a:r>
                        <a:rPr lang="en-IN" dirty="0" smtClean="0"/>
                        <a:t>322404</a:t>
                      </a:r>
                      <a:endParaRPr lang="en-IN" dirty="0"/>
                    </a:p>
                  </a:txBody>
                  <a:tcPr/>
                </a:tc>
                <a:tc>
                  <a:txBody>
                    <a:bodyPr/>
                    <a:lstStyle/>
                    <a:p>
                      <a:r>
                        <a:rPr lang="en-IN" smtClean="0"/>
                        <a:t>58491</a:t>
                      </a:r>
                      <a:endParaRPr lang="en-IN" dirty="0"/>
                    </a:p>
                  </a:txBody>
                  <a:tcPr/>
                </a:tc>
              </a:tr>
            </a:tbl>
          </a:graphicData>
        </a:graphic>
      </p:graphicFrame>
      <p:sp>
        <p:nvSpPr>
          <p:cNvPr id="7" name="Content Placeholder 6"/>
          <p:cNvSpPr>
            <a:spLocks noGrp="1"/>
          </p:cNvSpPr>
          <p:nvPr>
            <p:ph idx="1"/>
          </p:nvPr>
        </p:nvSpPr>
        <p:spPr>
          <a:xfrm>
            <a:off x="1371600" y="609600"/>
            <a:ext cx="6477000" cy="5321491"/>
          </a:xfrm>
        </p:spPr>
        <p:txBody>
          <a:bodyPr/>
          <a:lstStyle/>
          <a:p>
            <a:pPr marL="109728" indent="0">
              <a:buNone/>
            </a:pPr>
            <a:endParaRPr lang="en-IN" dirty="0" smtClean="0"/>
          </a:p>
          <a:p>
            <a:pPr marL="109728" indent="0">
              <a:buNone/>
            </a:pPr>
            <a:endParaRPr lang="en-IN" dirty="0"/>
          </a:p>
          <a:p>
            <a:pPr marL="109728" indent="0">
              <a:buNone/>
            </a:pPr>
            <a:endParaRPr lang="en-IN" dirty="0" smtClean="0"/>
          </a:p>
          <a:p>
            <a:pPr marL="109728" indent="0">
              <a:buNone/>
            </a:pPr>
            <a:endParaRPr lang="en-IN" dirty="0"/>
          </a:p>
          <a:p>
            <a:pPr marL="109728" indent="0">
              <a:buNone/>
            </a:pPr>
            <a:endParaRPr lang="en-IN" dirty="0" smtClean="0"/>
          </a:p>
          <a:p>
            <a:pPr marL="109728" indent="0">
              <a:buNone/>
            </a:pPr>
            <a:endParaRPr lang="en-IN" dirty="0" smtClean="0"/>
          </a:p>
          <a:p>
            <a:pPr marL="109728" indent="0">
              <a:buNone/>
            </a:pPr>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022769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51493620"/>
              </p:ext>
            </p:extLst>
          </p:nvPr>
        </p:nvGraphicFramePr>
        <p:xfrm>
          <a:off x="228600" y="1365135"/>
          <a:ext cx="8229600" cy="36779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IN" dirty="0" smtClean="0"/>
                        <a:t>Opening balance as on 01-04-2014</a:t>
                      </a:r>
                      <a:endParaRPr lang="en-IN" dirty="0"/>
                    </a:p>
                  </a:txBody>
                  <a:tcPr/>
                </a:tc>
                <a:tc>
                  <a:txBody>
                    <a:bodyPr/>
                    <a:lstStyle/>
                    <a:p>
                      <a:pPr algn="r"/>
                      <a:r>
                        <a:rPr lang="en-IN" dirty="0" smtClean="0"/>
                        <a:t>16174.66 </a:t>
                      </a:r>
                      <a:endParaRPr lang="en-IN" dirty="0"/>
                    </a:p>
                  </a:txBody>
                  <a:tcPr/>
                </a:tc>
              </a:tr>
              <a:tr h="370840">
                <a:tc>
                  <a:txBody>
                    <a:bodyPr/>
                    <a:lstStyle/>
                    <a:p>
                      <a:r>
                        <a:rPr lang="en-IN" dirty="0" smtClean="0"/>
                        <a:t>Member’s</a:t>
                      </a:r>
                      <a:r>
                        <a:rPr lang="en-IN" baseline="0" dirty="0" smtClean="0"/>
                        <a:t> &amp; Employer’s contribution transferred from CMPF to pension Fund during 2014-15</a:t>
                      </a:r>
                      <a:endParaRPr lang="en-IN" dirty="0"/>
                    </a:p>
                  </a:txBody>
                  <a:tcPr/>
                </a:tc>
                <a:tc>
                  <a:txBody>
                    <a:bodyPr/>
                    <a:lstStyle/>
                    <a:p>
                      <a:pPr algn="r"/>
                      <a:r>
                        <a:rPr lang="en-IN" dirty="0" smtClean="0"/>
                        <a:t>800.48</a:t>
                      </a:r>
                      <a:endParaRPr lang="en-IN" dirty="0"/>
                    </a:p>
                  </a:txBody>
                  <a:tcPr/>
                </a:tc>
              </a:tr>
              <a:tr h="370840">
                <a:tc>
                  <a:txBody>
                    <a:bodyPr/>
                    <a:lstStyle/>
                    <a:p>
                      <a:r>
                        <a:rPr lang="en-IN" dirty="0" smtClean="0"/>
                        <a:t>Central government contribution</a:t>
                      </a:r>
                      <a:r>
                        <a:rPr lang="en-IN" baseline="0" dirty="0" smtClean="0"/>
                        <a:t> received in 2014-15</a:t>
                      </a:r>
                      <a:endParaRPr lang="en-IN" dirty="0"/>
                    </a:p>
                  </a:txBody>
                  <a:tcPr/>
                </a:tc>
                <a:tc>
                  <a:txBody>
                    <a:bodyPr/>
                    <a:lstStyle/>
                    <a:p>
                      <a:pPr algn="r"/>
                      <a:r>
                        <a:rPr lang="en-IN" dirty="0" smtClean="0"/>
                        <a:t>14.60</a:t>
                      </a:r>
                      <a:endParaRPr lang="en-IN" dirty="0"/>
                    </a:p>
                  </a:txBody>
                  <a:tcPr/>
                </a:tc>
              </a:tr>
              <a:tr h="370840">
                <a:tc>
                  <a:txBody>
                    <a:bodyPr/>
                    <a:lstStyle/>
                    <a:p>
                      <a:r>
                        <a:rPr lang="en-IN" dirty="0" smtClean="0"/>
                        <a:t>Interest received during 2014-15 (Reserves&amp; Surplus)</a:t>
                      </a:r>
                      <a:endParaRPr lang="en-IN" dirty="0"/>
                    </a:p>
                  </a:txBody>
                  <a:tcPr/>
                </a:tc>
                <a:tc>
                  <a:txBody>
                    <a:bodyPr/>
                    <a:lstStyle/>
                    <a:p>
                      <a:pPr algn="r"/>
                      <a:r>
                        <a:rPr lang="en-IN" dirty="0" smtClean="0"/>
                        <a:t>1081.92</a:t>
                      </a:r>
                      <a:endParaRPr lang="en-IN" dirty="0"/>
                    </a:p>
                  </a:txBody>
                  <a:tcPr/>
                </a:tc>
              </a:tr>
              <a:tr h="370840">
                <a:tc>
                  <a:txBody>
                    <a:bodyPr/>
                    <a:lstStyle/>
                    <a:p>
                      <a:r>
                        <a:rPr lang="en-IN" dirty="0" smtClean="0"/>
                        <a:t>Payable to current liabilities</a:t>
                      </a:r>
                      <a:endParaRPr lang="en-IN" dirty="0"/>
                    </a:p>
                  </a:txBody>
                  <a:tcPr/>
                </a:tc>
                <a:tc>
                  <a:txBody>
                    <a:bodyPr/>
                    <a:lstStyle/>
                    <a:p>
                      <a:pPr algn="r"/>
                      <a:r>
                        <a:rPr lang="en-IN" dirty="0" smtClean="0"/>
                        <a:t>( -) 680.76</a:t>
                      </a:r>
                      <a:endParaRPr lang="en-IN" dirty="0"/>
                    </a:p>
                  </a:txBody>
                  <a:tcPr/>
                </a:tc>
              </a:tr>
              <a:tr h="370840">
                <a:tc>
                  <a:txBody>
                    <a:bodyPr/>
                    <a:lstStyle/>
                    <a:p>
                      <a:r>
                        <a:rPr lang="en-IN" dirty="0" smtClean="0"/>
                        <a:t>Benefits paid during 2014-15</a:t>
                      </a:r>
                      <a:endParaRPr lang="en-IN" dirty="0"/>
                    </a:p>
                  </a:txBody>
                  <a:tcPr/>
                </a:tc>
                <a:tc>
                  <a:txBody>
                    <a:bodyPr/>
                    <a:lstStyle/>
                    <a:p>
                      <a:pPr algn="r"/>
                      <a:r>
                        <a:rPr lang="en-IN" dirty="0" smtClean="0"/>
                        <a:t>( -) 1601.60</a:t>
                      </a:r>
                      <a:endParaRPr lang="en-IN" dirty="0"/>
                    </a:p>
                  </a:txBody>
                  <a:tcPr/>
                </a:tc>
              </a:tr>
              <a:tr h="370840">
                <a:tc>
                  <a:txBody>
                    <a:bodyPr/>
                    <a:lstStyle/>
                    <a:p>
                      <a:r>
                        <a:rPr lang="en-IN" dirty="0" smtClean="0"/>
                        <a:t>Balance </a:t>
                      </a:r>
                      <a:endParaRPr lang="en-IN" dirty="0"/>
                    </a:p>
                  </a:txBody>
                  <a:tcPr/>
                </a:tc>
                <a:tc>
                  <a:txBody>
                    <a:bodyPr/>
                    <a:lstStyle/>
                    <a:p>
                      <a:pPr algn="r"/>
                      <a:r>
                        <a:rPr lang="en-IN" dirty="0" smtClean="0"/>
                        <a:t>15789.29</a:t>
                      </a:r>
                      <a:endParaRPr lang="en-IN" dirty="0"/>
                    </a:p>
                  </a:txBody>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
        <p:nvSpPr>
          <p:cNvPr id="6" name="Title 5"/>
          <p:cNvSpPr>
            <a:spLocks noGrp="1"/>
          </p:cNvSpPr>
          <p:nvPr>
            <p:ph type="title"/>
          </p:nvPr>
        </p:nvSpPr>
        <p:spPr>
          <a:xfrm>
            <a:off x="457200" y="228600"/>
            <a:ext cx="8229600" cy="990600"/>
          </a:xfrm>
        </p:spPr>
        <p:txBody>
          <a:bodyPr>
            <a:noAutofit/>
          </a:bodyPr>
          <a:lstStyle/>
          <a:p>
            <a:r>
              <a:rPr lang="en-IN" sz="2000" dirty="0">
                <a:effectLst/>
              </a:rPr>
              <a:t>The net balance standing to the credit of the pension Fund as on 31</a:t>
            </a:r>
            <a:r>
              <a:rPr lang="en-IN" sz="2000" baseline="30000" dirty="0">
                <a:effectLst/>
              </a:rPr>
              <a:t>st</a:t>
            </a:r>
            <a:r>
              <a:rPr lang="en-IN" sz="2000" dirty="0">
                <a:effectLst/>
              </a:rPr>
              <a:t> March, 2015</a:t>
            </a:r>
            <a:br>
              <a:rPr lang="en-IN" sz="2000" dirty="0">
                <a:effectLst/>
              </a:rPr>
            </a:br>
            <a:r>
              <a:rPr lang="en-IN" sz="2000" dirty="0" smtClean="0">
                <a:effectLst/>
              </a:rPr>
              <a:t>                                                                      (</a:t>
            </a:r>
            <a:r>
              <a:rPr lang="en-IN" sz="2000" dirty="0" err="1" smtClean="0">
                <a:effectLst/>
              </a:rPr>
              <a:t>Rs</a:t>
            </a:r>
            <a:r>
              <a:rPr lang="en-IN" sz="2000" dirty="0" smtClean="0">
                <a:effectLst/>
              </a:rPr>
              <a:t>. Crores)</a:t>
            </a:r>
            <a:endParaRPr lang="en-IN" sz="2000" dirty="0"/>
          </a:p>
        </p:txBody>
      </p:sp>
    </p:spTree>
    <p:extLst>
      <p:ext uri="{BB962C8B-B14F-4D97-AF65-F5344CB8AC3E}">
        <p14:creationId xmlns:p14="http://schemas.microsoft.com/office/powerpoint/2010/main" val="1033476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27596159"/>
              </p:ext>
            </p:extLst>
          </p:nvPr>
        </p:nvGraphicFramePr>
        <p:xfrm>
          <a:off x="457200" y="914400"/>
          <a:ext cx="8077200" cy="4932679"/>
        </p:xfrm>
        <a:graphic>
          <a:graphicData uri="http://schemas.openxmlformats.org/drawingml/2006/table">
            <a:tbl>
              <a:tblPr firstRow="1" bandRow="1">
                <a:tableStyleId>{5C22544A-7EE6-4342-B048-85BDC9FD1C3A}</a:tableStyleId>
              </a:tblPr>
              <a:tblGrid>
                <a:gridCol w="1219200"/>
                <a:gridCol w="990600"/>
                <a:gridCol w="762000"/>
                <a:gridCol w="914400"/>
                <a:gridCol w="914400"/>
                <a:gridCol w="1143000"/>
                <a:gridCol w="1143000"/>
                <a:gridCol w="990600"/>
              </a:tblGrid>
              <a:tr h="3078479">
                <a:tc>
                  <a:txBody>
                    <a:bodyPr/>
                    <a:lstStyle/>
                    <a:p>
                      <a:r>
                        <a:rPr lang="en-IN" sz="1600" dirty="0" smtClean="0"/>
                        <a:t>Year </a:t>
                      </a:r>
                      <a:endParaRPr lang="en-IN" sz="1600" dirty="0"/>
                    </a:p>
                  </a:txBody>
                  <a:tcPr/>
                </a:tc>
                <a:tc>
                  <a:txBody>
                    <a:bodyPr/>
                    <a:lstStyle/>
                    <a:p>
                      <a:r>
                        <a:rPr lang="en-IN" sz="1600" dirty="0" smtClean="0"/>
                        <a:t>Employer/employee contribution to pension fund</a:t>
                      </a:r>
                    </a:p>
                    <a:p>
                      <a:endParaRPr lang="en-IN" sz="1600" dirty="0" smtClean="0"/>
                    </a:p>
                    <a:p>
                      <a:endParaRPr lang="en-IN" sz="1600" dirty="0" smtClean="0"/>
                    </a:p>
                    <a:p>
                      <a:endParaRPr lang="en-IN" sz="1600" dirty="0" smtClean="0"/>
                    </a:p>
                    <a:p>
                      <a:r>
                        <a:rPr lang="en-IN" sz="1600" dirty="0" smtClean="0"/>
                        <a:t>(1)</a:t>
                      </a:r>
                      <a:endParaRPr lang="en-IN" sz="1600" dirty="0"/>
                    </a:p>
                  </a:txBody>
                  <a:tcPr/>
                </a:tc>
                <a:tc>
                  <a:txBody>
                    <a:bodyPr/>
                    <a:lstStyle/>
                    <a:p>
                      <a:r>
                        <a:rPr lang="en-IN" sz="1600" dirty="0" smtClean="0"/>
                        <a:t>Government  contribution</a:t>
                      </a:r>
                    </a:p>
                    <a:p>
                      <a:endParaRPr lang="en-IN" sz="1600" dirty="0" smtClean="0"/>
                    </a:p>
                    <a:p>
                      <a:endParaRPr lang="en-IN" sz="1600" dirty="0" smtClean="0"/>
                    </a:p>
                    <a:p>
                      <a:endParaRPr lang="en-IN" sz="1600" dirty="0" smtClean="0"/>
                    </a:p>
                    <a:p>
                      <a:endParaRPr lang="en-IN" sz="1600" dirty="0" smtClean="0"/>
                    </a:p>
                    <a:p>
                      <a:r>
                        <a:rPr lang="en-IN" sz="1600" dirty="0" smtClean="0"/>
                        <a:t>(2)</a:t>
                      </a:r>
                      <a:endParaRPr lang="en-IN" sz="1600" dirty="0"/>
                    </a:p>
                  </a:txBody>
                  <a:tcPr/>
                </a:tc>
                <a:tc>
                  <a:txBody>
                    <a:bodyPr/>
                    <a:lstStyle/>
                    <a:p>
                      <a:r>
                        <a:rPr lang="en-IN" sz="1600" dirty="0" smtClean="0"/>
                        <a:t>Interest earned on investment corpus</a:t>
                      </a:r>
                    </a:p>
                    <a:p>
                      <a:endParaRPr lang="en-IN" sz="1600" dirty="0" smtClean="0"/>
                    </a:p>
                    <a:p>
                      <a:endParaRPr lang="en-IN" sz="1600" dirty="0" smtClean="0"/>
                    </a:p>
                    <a:p>
                      <a:endParaRPr lang="en-IN" sz="1600" dirty="0" smtClean="0"/>
                    </a:p>
                    <a:p>
                      <a:r>
                        <a:rPr lang="en-IN" sz="1600" dirty="0" smtClean="0"/>
                        <a:t>(3)</a:t>
                      </a:r>
                      <a:endParaRPr lang="en-IN" sz="1600" dirty="0"/>
                    </a:p>
                  </a:txBody>
                  <a:tcPr/>
                </a:tc>
                <a:tc>
                  <a:txBody>
                    <a:bodyPr/>
                    <a:lstStyle/>
                    <a:p>
                      <a:r>
                        <a:rPr lang="en-IN" sz="1600" dirty="0" smtClean="0"/>
                        <a:t>Interest earned on investment in public account corpus (4)</a:t>
                      </a:r>
                      <a:endParaRPr lang="en-IN" sz="1600" dirty="0"/>
                    </a:p>
                  </a:txBody>
                  <a:tcPr/>
                </a:tc>
                <a:tc>
                  <a:txBody>
                    <a:bodyPr/>
                    <a:lstStyle/>
                    <a:p>
                      <a:r>
                        <a:rPr lang="en-IN" sz="1600" dirty="0" smtClean="0"/>
                        <a:t>Total</a:t>
                      </a:r>
                    </a:p>
                    <a:p>
                      <a:r>
                        <a:rPr lang="en-IN" sz="1600" dirty="0" smtClean="0"/>
                        <a:t>(1)+ (2) + (3) + (4)</a:t>
                      </a:r>
                    </a:p>
                    <a:p>
                      <a:endParaRPr lang="en-IN" sz="1600" dirty="0" smtClean="0"/>
                    </a:p>
                    <a:p>
                      <a:endParaRPr lang="en-IN" sz="1600" dirty="0" smtClean="0"/>
                    </a:p>
                    <a:p>
                      <a:endParaRPr lang="en-IN" sz="1600" dirty="0" smtClean="0"/>
                    </a:p>
                    <a:p>
                      <a:endParaRPr lang="en-IN" sz="1600" dirty="0" smtClean="0"/>
                    </a:p>
                    <a:p>
                      <a:endParaRPr lang="en-IN" sz="1600" dirty="0" smtClean="0"/>
                    </a:p>
                    <a:p>
                      <a:endParaRPr lang="en-IN" sz="1600" dirty="0" smtClean="0"/>
                    </a:p>
                    <a:p>
                      <a:endParaRPr lang="en-IN" sz="1600" dirty="0" smtClean="0"/>
                    </a:p>
                    <a:p>
                      <a:r>
                        <a:rPr lang="en-IN" sz="1600" dirty="0" smtClean="0"/>
                        <a:t>(5)</a:t>
                      </a:r>
                      <a:endParaRPr lang="en-IN" sz="1600" dirty="0"/>
                    </a:p>
                  </a:txBody>
                  <a:tcPr/>
                </a:tc>
                <a:tc>
                  <a:txBody>
                    <a:bodyPr/>
                    <a:lstStyle/>
                    <a:p>
                      <a:r>
                        <a:rPr lang="en-IN" sz="1600" dirty="0" smtClean="0"/>
                        <a:t>Amount disbursed towards pension</a:t>
                      </a:r>
                    </a:p>
                    <a:p>
                      <a:endParaRPr lang="en-IN" sz="1600" dirty="0" smtClean="0"/>
                    </a:p>
                    <a:p>
                      <a:endParaRPr lang="en-IN" sz="1600" dirty="0" smtClean="0"/>
                    </a:p>
                    <a:p>
                      <a:endParaRPr lang="en-IN" sz="1600" dirty="0" smtClean="0"/>
                    </a:p>
                    <a:p>
                      <a:endParaRPr lang="en-IN" sz="1600" dirty="0" smtClean="0"/>
                    </a:p>
                    <a:p>
                      <a:endParaRPr lang="en-IN" sz="1600" dirty="0" smtClean="0"/>
                    </a:p>
                    <a:p>
                      <a:r>
                        <a:rPr lang="en-IN" sz="1600" dirty="0" smtClean="0"/>
                        <a:t>(6)</a:t>
                      </a:r>
                      <a:endParaRPr lang="en-IN" sz="1600" dirty="0"/>
                    </a:p>
                  </a:txBody>
                  <a:tcPr/>
                </a:tc>
                <a:tc>
                  <a:txBody>
                    <a:bodyPr/>
                    <a:lstStyle/>
                    <a:p>
                      <a:r>
                        <a:rPr lang="en-IN" sz="1600" dirty="0" smtClean="0"/>
                        <a:t>Closing balance of pension corpus</a:t>
                      </a:r>
                    </a:p>
                    <a:p>
                      <a:r>
                        <a:rPr lang="en-IN" sz="1600" dirty="0" smtClean="0"/>
                        <a:t>(5)</a:t>
                      </a:r>
                      <a:r>
                        <a:rPr lang="en-IN" sz="1600" baseline="0" dirty="0" smtClean="0"/>
                        <a:t> – (6)</a:t>
                      </a:r>
                    </a:p>
                    <a:p>
                      <a:endParaRPr lang="en-IN" sz="1600" baseline="0" dirty="0" smtClean="0"/>
                    </a:p>
                    <a:p>
                      <a:endParaRPr lang="en-IN" sz="1600" baseline="0" dirty="0" smtClean="0"/>
                    </a:p>
                    <a:p>
                      <a:endParaRPr lang="en-IN" sz="1600" baseline="0" dirty="0" smtClean="0"/>
                    </a:p>
                    <a:p>
                      <a:endParaRPr lang="en-IN" sz="1600" baseline="0" smtClean="0"/>
                    </a:p>
                    <a:p>
                      <a:r>
                        <a:rPr lang="en-IN" sz="1600" baseline="0" smtClean="0"/>
                        <a:t>(</a:t>
                      </a:r>
                      <a:r>
                        <a:rPr lang="en-IN" sz="1600" baseline="0" dirty="0" smtClean="0"/>
                        <a:t>7)</a:t>
                      </a:r>
                      <a:endParaRPr lang="en-IN" sz="1600" dirty="0"/>
                    </a:p>
                  </a:txBody>
                  <a:tcPr/>
                </a:tc>
              </a:tr>
              <a:tr h="370840">
                <a:tc>
                  <a:txBody>
                    <a:bodyPr/>
                    <a:lstStyle/>
                    <a:p>
                      <a:r>
                        <a:rPr lang="en-IN" dirty="0" smtClean="0"/>
                        <a:t>2010-11</a:t>
                      </a:r>
                      <a:endParaRPr lang="en-IN" dirty="0"/>
                    </a:p>
                  </a:txBody>
                  <a:tcPr/>
                </a:tc>
                <a:tc>
                  <a:txBody>
                    <a:bodyPr/>
                    <a:lstStyle/>
                    <a:p>
                      <a:r>
                        <a:rPr lang="en-IN" dirty="0" smtClean="0"/>
                        <a:t>647.48</a:t>
                      </a:r>
                      <a:endParaRPr lang="en-IN" dirty="0"/>
                    </a:p>
                  </a:txBody>
                  <a:tcPr/>
                </a:tc>
                <a:tc>
                  <a:txBody>
                    <a:bodyPr/>
                    <a:lstStyle/>
                    <a:p>
                      <a:r>
                        <a:rPr lang="en-IN" dirty="0" smtClean="0"/>
                        <a:t>18.50</a:t>
                      </a:r>
                      <a:endParaRPr lang="en-IN" dirty="0"/>
                    </a:p>
                  </a:txBody>
                  <a:tcPr/>
                </a:tc>
                <a:tc>
                  <a:txBody>
                    <a:bodyPr/>
                    <a:lstStyle/>
                    <a:p>
                      <a:r>
                        <a:rPr lang="en-IN" dirty="0" smtClean="0"/>
                        <a:t>568.31</a:t>
                      </a:r>
                      <a:endParaRPr lang="en-IN" dirty="0"/>
                    </a:p>
                  </a:txBody>
                  <a:tcPr/>
                </a:tc>
                <a:tc>
                  <a:txBody>
                    <a:bodyPr/>
                    <a:lstStyle/>
                    <a:p>
                      <a:r>
                        <a:rPr lang="en-IN" dirty="0" smtClean="0"/>
                        <a:t>385.63</a:t>
                      </a:r>
                      <a:endParaRPr lang="en-IN" dirty="0"/>
                    </a:p>
                  </a:txBody>
                  <a:tcPr/>
                </a:tc>
                <a:tc>
                  <a:txBody>
                    <a:bodyPr/>
                    <a:lstStyle/>
                    <a:p>
                      <a:r>
                        <a:rPr lang="en-IN" dirty="0" smtClean="0"/>
                        <a:t>1619.92</a:t>
                      </a:r>
                      <a:endParaRPr lang="en-IN" dirty="0"/>
                    </a:p>
                  </a:txBody>
                  <a:tcPr/>
                </a:tc>
                <a:tc>
                  <a:txBody>
                    <a:bodyPr/>
                    <a:lstStyle/>
                    <a:p>
                      <a:r>
                        <a:rPr lang="en-IN" dirty="0" smtClean="0"/>
                        <a:t>820.73</a:t>
                      </a:r>
                      <a:endParaRPr lang="en-IN" dirty="0"/>
                    </a:p>
                  </a:txBody>
                  <a:tcPr/>
                </a:tc>
                <a:tc>
                  <a:txBody>
                    <a:bodyPr/>
                    <a:lstStyle/>
                    <a:p>
                      <a:r>
                        <a:rPr lang="en-IN" dirty="0" smtClean="0"/>
                        <a:t>799.18</a:t>
                      </a:r>
                      <a:endParaRPr lang="en-IN" dirty="0"/>
                    </a:p>
                  </a:txBody>
                  <a:tcPr/>
                </a:tc>
              </a:tr>
              <a:tr h="370840">
                <a:tc>
                  <a:txBody>
                    <a:bodyPr/>
                    <a:lstStyle/>
                    <a:p>
                      <a:r>
                        <a:rPr lang="en-IN" dirty="0" smtClean="0"/>
                        <a:t>2011-12</a:t>
                      </a:r>
                      <a:endParaRPr lang="en-IN" dirty="0"/>
                    </a:p>
                  </a:txBody>
                  <a:tcPr/>
                </a:tc>
                <a:tc>
                  <a:txBody>
                    <a:bodyPr/>
                    <a:lstStyle/>
                    <a:p>
                      <a:r>
                        <a:rPr lang="en-IN" dirty="0" smtClean="0"/>
                        <a:t>663.83</a:t>
                      </a:r>
                      <a:endParaRPr lang="en-IN" dirty="0"/>
                    </a:p>
                  </a:txBody>
                  <a:tcPr/>
                </a:tc>
                <a:tc>
                  <a:txBody>
                    <a:bodyPr/>
                    <a:lstStyle/>
                    <a:p>
                      <a:r>
                        <a:rPr lang="en-IN" dirty="0" smtClean="0"/>
                        <a:t>17.00</a:t>
                      </a:r>
                      <a:endParaRPr lang="en-IN" dirty="0"/>
                    </a:p>
                  </a:txBody>
                  <a:tcPr/>
                </a:tc>
                <a:tc>
                  <a:txBody>
                    <a:bodyPr/>
                    <a:lstStyle/>
                    <a:p>
                      <a:r>
                        <a:rPr lang="en-IN" dirty="0" smtClean="0"/>
                        <a:t>628.31</a:t>
                      </a:r>
                      <a:endParaRPr lang="en-IN" dirty="0"/>
                    </a:p>
                  </a:txBody>
                  <a:tcPr/>
                </a:tc>
                <a:tc>
                  <a:txBody>
                    <a:bodyPr/>
                    <a:lstStyle/>
                    <a:p>
                      <a:r>
                        <a:rPr lang="en-IN" dirty="0" smtClean="0"/>
                        <a:t>418.41</a:t>
                      </a:r>
                      <a:endParaRPr lang="en-IN" dirty="0"/>
                    </a:p>
                  </a:txBody>
                  <a:tcPr/>
                </a:tc>
                <a:tc>
                  <a:txBody>
                    <a:bodyPr/>
                    <a:lstStyle/>
                    <a:p>
                      <a:r>
                        <a:rPr lang="en-IN" dirty="0" smtClean="0"/>
                        <a:t>1727.55</a:t>
                      </a:r>
                      <a:endParaRPr lang="en-IN" dirty="0"/>
                    </a:p>
                  </a:txBody>
                  <a:tcPr/>
                </a:tc>
                <a:tc>
                  <a:txBody>
                    <a:bodyPr/>
                    <a:lstStyle/>
                    <a:p>
                      <a:r>
                        <a:rPr lang="en-IN" dirty="0" smtClean="0"/>
                        <a:t>962.18</a:t>
                      </a:r>
                      <a:endParaRPr lang="en-IN" dirty="0"/>
                    </a:p>
                  </a:txBody>
                  <a:tcPr/>
                </a:tc>
                <a:tc>
                  <a:txBody>
                    <a:bodyPr/>
                    <a:lstStyle/>
                    <a:p>
                      <a:r>
                        <a:rPr lang="en-IN" dirty="0" smtClean="0"/>
                        <a:t>765.37</a:t>
                      </a:r>
                      <a:endParaRPr lang="en-IN" dirty="0"/>
                    </a:p>
                  </a:txBody>
                  <a:tcPr/>
                </a:tc>
              </a:tr>
              <a:tr h="370840">
                <a:tc>
                  <a:txBody>
                    <a:bodyPr/>
                    <a:lstStyle/>
                    <a:p>
                      <a:r>
                        <a:rPr lang="en-IN" dirty="0" smtClean="0"/>
                        <a:t>2012-13</a:t>
                      </a:r>
                      <a:endParaRPr lang="en-IN" dirty="0"/>
                    </a:p>
                  </a:txBody>
                  <a:tcPr/>
                </a:tc>
                <a:tc>
                  <a:txBody>
                    <a:bodyPr/>
                    <a:lstStyle/>
                    <a:p>
                      <a:r>
                        <a:rPr lang="en-IN" dirty="0" smtClean="0"/>
                        <a:t>843.97</a:t>
                      </a:r>
                      <a:endParaRPr lang="en-IN" dirty="0"/>
                    </a:p>
                  </a:txBody>
                  <a:tcPr/>
                </a:tc>
                <a:tc>
                  <a:txBody>
                    <a:bodyPr/>
                    <a:lstStyle/>
                    <a:p>
                      <a:r>
                        <a:rPr lang="en-IN" dirty="0" smtClean="0"/>
                        <a:t>17.00</a:t>
                      </a:r>
                      <a:endParaRPr lang="en-IN" dirty="0"/>
                    </a:p>
                  </a:txBody>
                  <a:tcPr/>
                </a:tc>
                <a:tc>
                  <a:txBody>
                    <a:bodyPr/>
                    <a:lstStyle/>
                    <a:p>
                      <a:r>
                        <a:rPr lang="en-IN" dirty="0" smtClean="0"/>
                        <a:t>696.20</a:t>
                      </a:r>
                      <a:endParaRPr lang="en-IN" dirty="0"/>
                    </a:p>
                  </a:txBody>
                  <a:tcPr/>
                </a:tc>
                <a:tc>
                  <a:txBody>
                    <a:bodyPr/>
                    <a:lstStyle/>
                    <a:p>
                      <a:r>
                        <a:rPr lang="en-IN" dirty="0" smtClean="0"/>
                        <a:t>453.97</a:t>
                      </a:r>
                      <a:endParaRPr lang="en-IN" dirty="0"/>
                    </a:p>
                  </a:txBody>
                  <a:tcPr/>
                </a:tc>
                <a:tc>
                  <a:txBody>
                    <a:bodyPr/>
                    <a:lstStyle/>
                    <a:p>
                      <a:r>
                        <a:rPr lang="en-IN" dirty="0" smtClean="0"/>
                        <a:t>2011.14</a:t>
                      </a:r>
                      <a:endParaRPr lang="en-IN" dirty="0"/>
                    </a:p>
                  </a:txBody>
                  <a:tcPr/>
                </a:tc>
                <a:tc>
                  <a:txBody>
                    <a:bodyPr/>
                    <a:lstStyle/>
                    <a:p>
                      <a:r>
                        <a:rPr lang="en-IN" dirty="0" smtClean="0"/>
                        <a:t>1134.03</a:t>
                      </a:r>
                      <a:endParaRPr lang="en-IN" dirty="0"/>
                    </a:p>
                  </a:txBody>
                  <a:tcPr/>
                </a:tc>
                <a:tc>
                  <a:txBody>
                    <a:bodyPr/>
                    <a:lstStyle/>
                    <a:p>
                      <a:r>
                        <a:rPr lang="en-IN" dirty="0" smtClean="0"/>
                        <a:t>877.11</a:t>
                      </a:r>
                      <a:endParaRPr lang="en-IN" dirty="0"/>
                    </a:p>
                  </a:txBody>
                  <a:tcPr/>
                </a:tc>
              </a:tr>
              <a:tr h="370840">
                <a:tc>
                  <a:txBody>
                    <a:bodyPr/>
                    <a:lstStyle/>
                    <a:p>
                      <a:r>
                        <a:rPr lang="en-IN" dirty="0" smtClean="0"/>
                        <a:t>2013-14</a:t>
                      </a:r>
                      <a:endParaRPr lang="en-IN" dirty="0"/>
                    </a:p>
                  </a:txBody>
                  <a:tcPr/>
                </a:tc>
                <a:tc>
                  <a:txBody>
                    <a:bodyPr/>
                    <a:lstStyle/>
                    <a:p>
                      <a:r>
                        <a:rPr lang="en-IN" dirty="0" smtClean="0"/>
                        <a:t>833.04</a:t>
                      </a:r>
                      <a:endParaRPr lang="en-IN" dirty="0"/>
                    </a:p>
                  </a:txBody>
                  <a:tcPr/>
                </a:tc>
                <a:tc>
                  <a:txBody>
                    <a:bodyPr/>
                    <a:lstStyle/>
                    <a:p>
                      <a:r>
                        <a:rPr lang="en-IN" dirty="0" smtClean="0"/>
                        <a:t>15.00</a:t>
                      </a:r>
                      <a:endParaRPr lang="en-IN" dirty="0"/>
                    </a:p>
                  </a:txBody>
                  <a:tcPr/>
                </a:tc>
                <a:tc>
                  <a:txBody>
                    <a:bodyPr/>
                    <a:lstStyle/>
                    <a:p>
                      <a:r>
                        <a:rPr lang="en-IN" dirty="0" smtClean="0"/>
                        <a:t>777.69</a:t>
                      </a:r>
                      <a:endParaRPr lang="en-IN" dirty="0"/>
                    </a:p>
                  </a:txBody>
                  <a:tcPr/>
                </a:tc>
                <a:tc>
                  <a:txBody>
                    <a:bodyPr/>
                    <a:lstStyle/>
                    <a:p>
                      <a:r>
                        <a:rPr lang="en-IN" dirty="0" smtClean="0"/>
                        <a:t>492.56</a:t>
                      </a:r>
                      <a:endParaRPr lang="en-IN" dirty="0"/>
                    </a:p>
                  </a:txBody>
                  <a:tcPr/>
                </a:tc>
                <a:tc>
                  <a:txBody>
                    <a:bodyPr/>
                    <a:lstStyle/>
                    <a:p>
                      <a:r>
                        <a:rPr lang="en-IN" dirty="0" smtClean="0"/>
                        <a:t>2118.29</a:t>
                      </a:r>
                      <a:endParaRPr lang="en-IN" dirty="0"/>
                    </a:p>
                  </a:txBody>
                  <a:tcPr/>
                </a:tc>
                <a:tc>
                  <a:txBody>
                    <a:bodyPr/>
                    <a:lstStyle/>
                    <a:p>
                      <a:r>
                        <a:rPr lang="en-IN" dirty="0" smtClean="0"/>
                        <a:t>1353.89</a:t>
                      </a:r>
                      <a:endParaRPr lang="en-IN" dirty="0"/>
                    </a:p>
                  </a:txBody>
                  <a:tcPr/>
                </a:tc>
                <a:tc>
                  <a:txBody>
                    <a:bodyPr/>
                    <a:lstStyle/>
                    <a:p>
                      <a:r>
                        <a:rPr lang="en-IN" dirty="0" smtClean="0"/>
                        <a:t>764.39</a:t>
                      </a:r>
                      <a:endParaRPr lang="en-IN" dirty="0"/>
                    </a:p>
                  </a:txBody>
                  <a:tcPr/>
                </a:tc>
              </a:tr>
              <a:tr h="370840">
                <a:tc>
                  <a:txBody>
                    <a:bodyPr/>
                    <a:lstStyle/>
                    <a:p>
                      <a:r>
                        <a:rPr lang="en-IN" dirty="0" smtClean="0"/>
                        <a:t>2014-15</a:t>
                      </a:r>
                      <a:endParaRPr lang="en-IN" dirty="0"/>
                    </a:p>
                  </a:txBody>
                  <a:tcPr/>
                </a:tc>
                <a:tc>
                  <a:txBody>
                    <a:bodyPr/>
                    <a:lstStyle/>
                    <a:p>
                      <a:r>
                        <a:rPr lang="en-IN" dirty="0" smtClean="0"/>
                        <a:t>800.48</a:t>
                      </a:r>
                      <a:endParaRPr lang="en-IN" dirty="0"/>
                    </a:p>
                  </a:txBody>
                  <a:tcPr/>
                </a:tc>
                <a:tc>
                  <a:txBody>
                    <a:bodyPr/>
                    <a:lstStyle/>
                    <a:p>
                      <a:r>
                        <a:rPr lang="en-IN" dirty="0" smtClean="0"/>
                        <a:t>14.60</a:t>
                      </a:r>
                      <a:endParaRPr lang="en-IN" dirty="0"/>
                    </a:p>
                  </a:txBody>
                  <a:tcPr/>
                </a:tc>
                <a:tc>
                  <a:txBody>
                    <a:bodyPr/>
                    <a:lstStyle/>
                    <a:p>
                      <a:r>
                        <a:rPr lang="en-IN" dirty="0" smtClean="0"/>
                        <a:t>793.34</a:t>
                      </a:r>
                      <a:endParaRPr lang="en-IN" dirty="0"/>
                    </a:p>
                  </a:txBody>
                  <a:tcPr/>
                </a:tc>
                <a:tc>
                  <a:txBody>
                    <a:bodyPr/>
                    <a:lstStyle/>
                    <a:p>
                      <a:r>
                        <a:rPr lang="en-IN" dirty="0" smtClean="0"/>
                        <a:t>534.43</a:t>
                      </a:r>
                      <a:endParaRPr lang="en-IN" dirty="0"/>
                    </a:p>
                  </a:txBody>
                  <a:tcPr/>
                </a:tc>
                <a:tc>
                  <a:txBody>
                    <a:bodyPr/>
                    <a:lstStyle/>
                    <a:p>
                      <a:r>
                        <a:rPr lang="en-IN" dirty="0" smtClean="0"/>
                        <a:t>2142.85</a:t>
                      </a:r>
                      <a:endParaRPr lang="en-IN" dirty="0"/>
                    </a:p>
                  </a:txBody>
                  <a:tcPr/>
                </a:tc>
                <a:tc>
                  <a:txBody>
                    <a:bodyPr/>
                    <a:lstStyle/>
                    <a:p>
                      <a:r>
                        <a:rPr lang="en-IN" dirty="0" smtClean="0"/>
                        <a:t>1601.59</a:t>
                      </a:r>
                      <a:endParaRPr lang="en-IN" dirty="0"/>
                    </a:p>
                  </a:txBody>
                  <a:tcPr/>
                </a:tc>
                <a:tc>
                  <a:txBody>
                    <a:bodyPr/>
                    <a:lstStyle/>
                    <a:p>
                      <a:r>
                        <a:rPr lang="en-IN" dirty="0" smtClean="0"/>
                        <a:t>541.25</a:t>
                      </a:r>
                      <a:endParaRPr lang="en-IN" dirty="0"/>
                    </a:p>
                  </a:txBody>
                  <a:tcPr/>
                </a:tc>
              </a:tr>
            </a:tbl>
          </a:graphicData>
        </a:graphic>
      </p:graphicFrame>
      <p:sp>
        <p:nvSpPr>
          <p:cNvPr id="3" name="Title 2"/>
          <p:cNvSpPr>
            <a:spLocks noGrp="1"/>
          </p:cNvSpPr>
          <p:nvPr>
            <p:ph type="title"/>
          </p:nvPr>
        </p:nvSpPr>
        <p:spPr>
          <a:xfrm>
            <a:off x="457200" y="76200"/>
            <a:ext cx="8229600" cy="914400"/>
          </a:xfrm>
        </p:spPr>
        <p:txBody>
          <a:bodyPr>
            <a:noAutofit/>
          </a:bodyPr>
          <a:lstStyle/>
          <a:p>
            <a:r>
              <a:rPr lang="en-IN" sz="2400" dirty="0" smtClean="0"/>
              <a:t>CMPS fund position(source: RTI application)</a:t>
            </a:r>
            <a:br>
              <a:rPr lang="en-IN" sz="2400" dirty="0" smtClean="0"/>
            </a:br>
            <a:r>
              <a:rPr lang="en-IN" sz="2400" dirty="0"/>
              <a:t> </a:t>
            </a:r>
            <a:r>
              <a:rPr lang="en-IN" sz="2400" dirty="0" smtClean="0"/>
              <a:t>                                                       (in </a:t>
            </a:r>
            <a:r>
              <a:rPr lang="en-IN" sz="2400" dirty="0" err="1" smtClean="0"/>
              <a:t>Rs.Crores</a:t>
            </a:r>
            <a:r>
              <a:rPr lang="en-IN" sz="2400" dirty="0" smtClean="0"/>
              <a:t>)</a:t>
            </a:r>
            <a:endParaRPr lang="en-IN"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5943600"/>
            <a:ext cx="2133600" cy="1828800"/>
          </a:xfrm>
          <a:prstGeom prst="rect">
            <a:avLst/>
          </a:prstGeom>
        </p:spPr>
      </p:pic>
    </p:spTree>
    <p:extLst>
      <p:ext uri="{BB962C8B-B14F-4D97-AF65-F5344CB8AC3E}">
        <p14:creationId xmlns:p14="http://schemas.microsoft.com/office/powerpoint/2010/main" val="3314393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IN" dirty="0" smtClean="0"/>
              <a:t>Coal </a:t>
            </a:r>
            <a:r>
              <a:rPr lang="en-IN" dirty="0"/>
              <a:t>Mines Provident </a:t>
            </a:r>
            <a:r>
              <a:rPr lang="en-IN" dirty="0" smtClean="0"/>
              <a:t>Fund is administered by BOT, headed </a:t>
            </a:r>
            <a:r>
              <a:rPr lang="en-IN" dirty="0"/>
              <a:t>by Secretary Coal, Government of India as its Ex-Officio </a:t>
            </a:r>
            <a:r>
              <a:rPr lang="en-IN" dirty="0" smtClean="0"/>
              <a:t>Chairman.</a:t>
            </a:r>
            <a:endParaRPr lang="en-IN" dirty="0"/>
          </a:p>
          <a:p>
            <a:r>
              <a:rPr lang="en-IN" dirty="0"/>
              <a:t>BOT has grossly violated the provisions under CMPS 1998 with regard to evaluation of the fund every third year by an Actuary and make recommendations as deemed fit to the Central government for enhancement and revision of pension, increasing </a:t>
            </a:r>
            <a:r>
              <a:rPr lang="en-IN" dirty="0" smtClean="0"/>
              <a:t>the rate </a:t>
            </a:r>
            <a:r>
              <a:rPr lang="en-IN" dirty="0"/>
              <a:t>of </a:t>
            </a:r>
            <a:endParaRPr lang="en-IN" dirty="0" smtClean="0"/>
          </a:p>
          <a:p>
            <a:pPr marL="109728" indent="0">
              <a:buNone/>
            </a:pPr>
            <a:r>
              <a:rPr lang="en-IN" dirty="0" smtClean="0"/>
              <a:t>   contribution </a:t>
            </a:r>
            <a:r>
              <a:rPr lang="en-IN" dirty="0"/>
              <a:t>by </a:t>
            </a:r>
            <a:r>
              <a:rPr lang="en-IN" dirty="0" smtClean="0"/>
              <a:t>the  employees etc. </a:t>
            </a:r>
          </a:p>
          <a:p>
            <a:endParaRPr lang="en-IN" dirty="0"/>
          </a:p>
        </p:txBody>
      </p:sp>
      <p:sp>
        <p:nvSpPr>
          <p:cNvPr id="3" name="Title 2"/>
          <p:cNvSpPr>
            <a:spLocks noGrp="1"/>
          </p:cNvSpPr>
          <p:nvPr>
            <p:ph type="title"/>
          </p:nvPr>
        </p:nvSpPr>
        <p:spPr>
          <a:xfrm>
            <a:off x="457200" y="274638"/>
            <a:ext cx="8229600" cy="715962"/>
          </a:xfrm>
        </p:spPr>
        <p:txBody>
          <a:bodyPr>
            <a:normAutofit fontScale="90000"/>
          </a:bodyPr>
          <a:lstStyle/>
          <a:p>
            <a:pPr algn="ctr"/>
            <a:r>
              <a:rPr lang="en-IN" dirty="0" smtClean="0"/>
              <a:t> </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
        <p:nvSpPr>
          <p:cNvPr id="6" name="Rectangle 5"/>
          <p:cNvSpPr/>
          <p:nvPr/>
        </p:nvSpPr>
        <p:spPr>
          <a:xfrm>
            <a:off x="2494155" y="609600"/>
            <a:ext cx="5430645" cy="461665"/>
          </a:xfrm>
          <a:prstGeom prst="rect">
            <a:avLst/>
          </a:prstGeom>
        </p:spPr>
        <p:txBody>
          <a:bodyPr wrap="square">
            <a:spAutoFit/>
          </a:bodyPr>
          <a:lstStyle/>
          <a:p>
            <a:pPr marL="109728" lvl="0" indent="0" algn="ctr">
              <a:buNone/>
            </a:pPr>
            <a:r>
              <a:rPr lang="en-IN" sz="2400" dirty="0"/>
              <a:t>2. Failure of Board of Trustees (BOT)</a:t>
            </a:r>
            <a:r>
              <a:rPr lang="en-IN" sz="2400" b="1" dirty="0"/>
              <a:t> </a:t>
            </a:r>
          </a:p>
        </p:txBody>
      </p:sp>
    </p:spTree>
    <p:extLst>
      <p:ext uri="{BB962C8B-B14F-4D97-AF65-F5344CB8AC3E}">
        <p14:creationId xmlns:p14="http://schemas.microsoft.com/office/powerpoint/2010/main" val="4159887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13117306"/>
              </p:ext>
            </p:extLst>
          </p:nvPr>
        </p:nvGraphicFramePr>
        <p:xfrm>
          <a:off x="1219200" y="1600200"/>
          <a:ext cx="7010400" cy="4532867"/>
        </p:xfrm>
        <a:graphic>
          <a:graphicData uri="http://schemas.openxmlformats.org/drawingml/2006/table">
            <a:tbl>
              <a:tblPr/>
              <a:tblGrid>
                <a:gridCol w="7010400"/>
              </a:tblGrid>
              <a:tr h="678894">
                <a:tc>
                  <a:txBody>
                    <a:bodyPr/>
                    <a:lstStyle/>
                    <a:p>
                      <a:pPr algn="l"/>
                      <a:r>
                        <a:rPr lang="en-IN" sz="1500" b="1" dirty="0"/>
                        <a:t>EVALUATION AND REVIEW OF THE PENSION FUND</a:t>
                      </a:r>
                      <a:r>
                        <a:rPr lang="en-IN" sz="1500" dirty="0"/>
                        <a:t/>
                      </a:r>
                      <a:br>
                        <a:rPr lang="en-IN" sz="1500" dirty="0"/>
                      </a:br>
                      <a:r>
                        <a:rPr lang="en-IN" sz="1500" dirty="0"/>
                        <a:t/>
                      </a:r>
                      <a:br>
                        <a:rPr lang="en-IN" sz="1500" dirty="0"/>
                      </a:br>
                      <a:endParaRPr lang="en-IN" sz="1500" dirty="0"/>
                    </a:p>
                  </a:txBody>
                  <a:tcPr marL="0" marR="0" marT="0" marB="0" anchor="ctr">
                    <a:lnL>
                      <a:noFill/>
                    </a:lnL>
                    <a:lnR>
                      <a:noFill/>
                    </a:lnR>
                    <a:lnT>
                      <a:noFill/>
                    </a:lnT>
                    <a:lnB>
                      <a:noFill/>
                    </a:lnB>
                    <a:solidFill>
                      <a:srgbClr val="CCCCFF"/>
                    </a:solidFill>
                  </a:tcPr>
                </a:tc>
              </a:tr>
              <a:tr h="3847067">
                <a:tc>
                  <a:txBody>
                    <a:bodyPr/>
                    <a:lstStyle/>
                    <a:p>
                      <a:pPr algn="just"/>
                      <a:r>
                        <a:rPr lang="en-IN" sz="1500" dirty="0"/>
                        <a:t>(1) The commissioner shall be responsible for valuation of the Pension Fund every third year by an Actuary to be appointed by the Board. The recommendations of the Actuary shall be placed by the Commissioner before the Board.</a:t>
                      </a:r>
                      <a:br>
                        <a:rPr lang="en-IN" sz="1500" dirty="0"/>
                      </a:br>
                      <a:r>
                        <a:rPr lang="en-IN" sz="1500" dirty="0"/>
                        <a:t/>
                      </a:r>
                      <a:br>
                        <a:rPr lang="en-IN" sz="1500" dirty="0"/>
                      </a:br>
                      <a:r>
                        <a:rPr lang="en-IN" sz="1500" dirty="0"/>
                        <a:t>(2) The Commissioner may initiate action for enhancement and revision of the amount of family pension admissible under the Coal Mines Family Pension Scheme, 1971 and after approval of the Board may recommend to the Central Government for amendment in the provisions of this Scheme.</a:t>
                      </a:r>
                      <a:br>
                        <a:rPr lang="en-IN" sz="1500" dirty="0"/>
                      </a:br>
                      <a:r>
                        <a:rPr lang="en-IN" sz="1500" dirty="0"/>
                        <a:t/>
                      </a:r>
                      <a:br>
                        <a:rPr lang="en-IN" sz="1500" dirty="0"/>
                      </a:br>
                      <a:endParaRPr lang="en-IN" sz="1500" dirty="0"/>
                    </a:p>
                  </a:txBody>
                  <a:tcPr marL="0" marR="0" marT="0" marB="0" anchor="ctr">
                    <a:lnL>
                      <a:noFill/>
                    </a:lnL>
                    <a:lnR>
                      <a:noFill/>
                    </a:lnR>
                    <a:lnT>
                      <a:noFill/>
                    </a:lnT>
                    <a:lnB>
                      <a:noFill/>
                    </a:lnB>
                    <a:solidFill>
                      <a:srgbClr val="CCCCFF"/>
                    </a:solidFill>
                  </a:tcPr>
                </a:tc>
              </a:tr>
            </a:tbl>
          </a:graphicData>
        </a:graphic>
      </p:graphicFrame>
      <p:sp>
        <p:nvSpPr>
          <p:cNvPr id="3" name="Title 2"/>
          <p:cNvSpPr>
            <a:spLocks noGrp="1"/>
          </p:cNvSpPr>
          <p:nvPr>
            <p:ph type="title"/>
          </p:nvPr>
        </p:nvSpPr>
        <p:spPr/>
        <p:txBody>
          <a:bodyPr>
            <a:normAutofit/>
          </a:bodyPr>
          <a:lstStyle/>
          <a:p>
            <a:r>
              <a:rPr lang="en-IN" sz="2400" b="0" dirty="0" smtClean="0">
                <a:effectLst/>
              </a:rPr>
              <a:t>Excerpt of CMPS 1998 scheme on CMPFO website</a:t>
            </a:r>
            <a:endParaRPr lang="en-IN" b="0" dirty="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1809141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
        <p:nvSpPr>
          <p:cNvPr id="4" name="Content Placeholder 3"/>
          <p:cNvSpPr>
            <a:spLocks noGrp="1"/>
          </p:cNvSpPr>
          <p:nvPr>
            <p:ph idx="1"/>
          </p:nvPr>
        </p:nvSpPr>
        <p:spPr/>
        <p:txBody>
          <a:bodyPr/>
          <a:lstStyle/>
          <a:p>
            <a:pPr marL="624078" indent="-514350">
              <a:buFont typeface="+mj-lt"/>
              <a:buAutoNum type="arabicPeriod"/>
            </a:pPr>
            <a:r>
              <a:rPr lang="en-IN" dirty="0" smtClean="0"/>
              <a:t>About SROWA</a:t>
            </a:r>
          </a:p>
          <a:p>
            <a:pPr marL="624078" indent="-514350">
              <a:buFont typeface="+mj-lt"/>
              <a:buAutoNum type="arabicPeriod"/>
            </a:pPr>
            <a:r>
              <a:rPr lang="en-IN" dirty="0" smtClean="0"/>
              <a:t>Issues </a:t>
            </a:r>
          </a:p>
          <a:p>
            <a:pPr marL="624078" indent="-514350">
              <a:buFont typeface="+mj-lt"/>
              <a:buAutoNum type="arabicPeriod"/>
            </a:pPr>
            <a:r>
              <a:rPr lang="en-IN" dirty="0" smtClean="0"/>
              <a:t>Observations of SROWA</a:t>
            </a:r>
          </a:p>
          <a:p>
            <a:pPr marL="624078" indent="-514350">
              <a:buFont typeface="+mj-lt"/>
              <a:buAutoNum type="arabicPeriod"/>
            </a:pPr>
            <a:r>
              <a:rPr lang="en-IN" dirty="0" smtClean="0"/>
              <a:t>Efforts by SROWA</a:t>
            </a:r>
          </a:p>
          <a:p>
            <a:pPr marL="624078" indent="-514350">
              <a:buFont typeface="+mj-lt"/>
              <a:buAutoNum type="arabicPeriod"/>
            </a:pPr>
            <a:r>
              <a:rPr lang="en-IN" smtClean="0"/>
              <a:t>NPS</a:t>
            </a:r>
            <a:endParaRPr lang="en-IN" dirty="0" smtClean="0"/>
          </a:p>
          <a:p>
            <a:pPr marL="624078" indent="-514350">
              <a:buFont typeface="+mj-lt"/>
              <a:buAutoNum type="arabicPeriod"/>
            </a:pPr>
            <a:r>
              <a:rPr lang="en-IN" dirty="0" smtClean="0"/>
              <a:t>Way Forward</a:t>
            </a:r>
          </a:p>
          <a:p>
            <a:pPr marL="624078" indent="-514350">
              <a:buFont typeface="+mj-lt"/>
              <a:buAutoNum type="arabicPeriod"/>
            </a:pPr>
            <a:r>
              <a:rPr lang="en-IN" dirty="0" smtClean="0"/>
              <a:t>Conclusion </a:t>
            </a:r>
          </a:p>
          <a:p>
            <a:endParaRPr lang="en-IN" dirty="0"/>
          </a:p>
        </p:txBody>
      </p:sp>
      <p:sp>
        <p:nvSpPr>
          <p:cNvPr id="3" name="Title 2"/>
          <p:cNvSpPr>
            <a:spLocks noGrp="1"/>
          </p:cNvSpPr>
          <p:nvPr>
            <p:ph type="title"/>
          </p:nvPr>
        </p:nvSpPr>
        <p:spPr/>
        <p:txBody>
          <a:bodyPr/>
          <a:lstStyle/>
          <a:p>
            <a:r>
              <a:rPr lang="en-IN" dirty="0" smtClean="0"/>
              <a:t>contents</a:t>
            </a:r>
            <a:endParaRPr lang="en-IN" dirty="0"/>
          </a:p>
        </p:txBody>
      </p:sp>
    </p:spTree>
    <p:extLst>
      <p:ext uri="{BB962C8B-B14F-4D97-AF65-F5344CB8AC3E}">
        <p14:creationId xmlns:p14="http://schemas.microsoft.com/office/powerpoint/2010/main" val="2094512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N" sz="2800" dirty="0"/>
              <a:t>3) At any time, when the Pension Fund so permits, the Board on the recommendation of an Actuary may recommend to the Central Government and with its approval may amend the rates of contribution payable under the Scheme or the scale of any benefits admissible or the period for which such benefit may be allowed.</a:t>
            </a:r>
            <a:br>
              <a:rPr lang="en-IN" sz="2800" dirty="0"/>
            </a:br>
            <a:endParaRPr lang="en-IN" dirty="0"/>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876964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191001"/>
          </a:xfrm>
        </p:spPr>
        <p:txBody>
          <a:bodyPr>
            <a:normAutofit/>
          </a:bodyPr>
          <a:lstStyle/>
          <a:p>
            <a:pPr marL="109728" lvl="0" indent="0">
              <a:buNone/>
            </a:pPr>
            <a:r>
              <a:rPr lang="en-IN" dirty="0" smtClean="0"/>
              <a:t>As </a:t>
            </a:r>
            <a:r>
              <a:rPr lang="en-IN" dirty="0"/>
              <a:t>per the scheme, evaluation of fund by Actuary should have taken place as of </a:t>
            </a:r>
          </a:p>
          <a:p>
            <a:pPr marL="109728" indent="0">
              <a:buNone/>
            </a:pPr>
            <a:r>
              <a:rPr lang="en-IN" dirty="0" smtClean="0"/>
              <a:t>   31</a:t>
            </a:r>
            <a:r>
              <a:rPr lang="en-IN" baseline="30000" dirty="0" smtClean="0"/>
              <a:t>st</a:t>
            </a:r>
            <a:r>
              <a:rPr lang="en-IN" dirty="0" smtClean="0"/>
              <a:t> </a:t>
            </a:r>
            <a:r>
              <a:rPr lang="en-IN" dirty="0"/>
              <a:t>March, 2001,</a:t>
            </a:r>
          </a:p>
          <a:p>
            <a:pPr marL="109728" indent="0">
              <a:buNone/>
            </a:pPr>
            <a:r>
              <a:rPr lang="en-IN" dirty="0" smtClean="0"/>
              <a:t>   31</a:t>
            </a:r>
            <a:r>
              <a:rPr lang="en-IN" baseline="30000" dirty="0" smtClean="0"/>
              <a:t>st</a:t>
            </a:r>
            <a:r>
              <a:rPr lang="en-IN" dirty="0" smtClean="0"/>
              <a:t> </a:t>
            </a:r>
            <a:r>
              <a:rPr lang="en-IN" dirty="0"/>
              <a:t>March, 2004, </a:t>
            </a:r>
          </a:p>
          <a:p>
            <a:pPr marL="109728" indent="0">
              <a:buNone/>
            </a:pPr>
            <a:r>
              <a:rPr lang="en-IN" dirty="0" smtClean="0"/>
              <a:t>   31</a:t>
            </a:r>
            <a:r>
              <a:rPr lang="en-IN" baseline="30000" dirty="0" smtClean="0"/>
              <a:t>st</a:t>
            </a:r>
            <a:r>
              <a:rPr lang="en-IN" dirty="0" smtClean="0"/>
              <a:t> </a:t>
            </a:r>
            <a:r>
              <a:rPr lang="en-IN" dirty="0"/>
              <a:t>March, 2007,</a:t>
            </a:r>
          </a:p>
          <a:p>
            <a:pPr marL="109728" indent="0">
              <a:buNone/>
            </a:pPr>
            <a:r>
              <a:rPr lang="en-IN" dirty="0" smtClean="0"/>
              <a:t>   31</a:t>
            </a:r>
            <a:r>
              <a:rPr lang="en-IN" baseline="30000" dirty="0" smtClean="0"/>
              <a:t>st</a:t>
            </a:r>
            <a:r>
              <a:rPr lang="en-IN" dirty="0" smtClean="0"/>
              <a:t> </a:t>
            </a:r>
            <a:r>
              <a:rPr lang="en-IN" dirty="0"/>
              <a:t>March, 2010, </a:t>
            </a:r>
          </a:p>
          <a:p>
            <a:pPr marL="109728" indent="0">
              <a:buNone/>
            </a:pPr>
            <a:r>
              <a:rPr lang="en-IN" dirty="0" smtClean="0"/>
              <a:t>   31</a:t>
            </a:r>
            <a:r>
              <a:rPr lang="en-IN" baseline="30000" dirty="0" smtClean="0"/>
              <a:t>st</a:t>
            </a:r>
            <a:r>
              <a:rPr lang="en-IN" dirty="0" smtClean="0"/>
              <a:t> </a:t>
            </a:r>
            <a:r>
              <a:rPr lang="en-IN" dirty="0"/>
              <a:t>March, </a:t>
            </a:r>
            <a:r>
              <a:rPr lang="en-IN" dirty="0" smtClean="0"/>
              <a:t>2013, </a:t>
            </a:r>
            <a:endParaRPr lang="en-IN" dirty="0"/>
          </a:p>
          <a:p>
            <a:pPr marL="109728" indent="0">
              <a:buNone/>
            </a:pPr>
            <a:r>
              <a:rPr lang="en-IN" dirty="0"/>
              <a:t>and 31</a:t>
            </a:r>
            <a:r>
              <a:rPr lang="en-IN" baseline="30000" dirty="0"/>
              <a:t>st</a:t>
            </a:r>
            <a:r>
              <a:rPr lang="en-IN" dirty="0"/>
              <a:t> March, </a:t>
            </a:r>
            <a:r>
              <a:rPr lang="en-IN" dirty="0" smtClean="0"/>
              <a:t>2016.</a:t>
            </a:r>
            <a:endParaRPr lang="en-IN" dirty="0"/>
          </a:p>
          <a:p>
            <a:endParaRPr lang="en-IN" dirty="0"/>
          </a:p>
        </p:txBody>
      </p:sp>
      <p:sp>
        <p:nvSpPr>
          <p:cNvPr id="3" name="Title 2"/>
          <p:cNvSpPr>
            <a:spLocks noGrp="1"/>
          </p:cNvSpPr>
          <p:nvPr>
            <p:ph type="title"/>
          </p:nvPr>
        </p:nvSpPr>
        <p:spPr>
          <a:xfrm>
            <a:off x="457200" y="304800"/>
            <a:ext cx="8077200" cy="838200"/>
          </a:xfrm>
        </p:spPr>
        <p:txBody>
          <a:bodyPr>
            <a:normAutofit fontScale="90000"/>
          </a:bodyPr>
          <a:lstStyle/>
          <a:p>
            <a:pPr lvl="0"/>
            <a:r>
              <a:rPr lang="en-IN" dirty="0" smtClean="0"/>
              <a:t> </a:t>
            </a:r>
            <a:br>
              <a:rPr lang="en-IN" dirty="0" smtClean="0"/>
            </a:br>
            <a:r>
              <a:rPr lang="en-IN" dirty="0" smtClean="0"/>
              <a:t>Actuarial valuations</a:t>
            </a:r>
            <a:r>
              <a:rPr lang="en-IN" dirty="0"/>
              <a:t/>
            </a:r>
            <a:br>
              <a:rPr lang="en-IN" dirty="0"/>
            </a:b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399984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lvl="0" indent="0">
              <a:buNone/>
            </a:pPr>
            <a:r>
              <a:rPr lang="en-IN" dirty="0"/>
              <a:t>Against this provision, first evaluation by an Actuary was done as on 31</a:t>
            </a:r>
            <a:r>
              <a:rPr lang="en-IN" baseline="30000" dirty="0"/>
              <a:t>st</a:t>
            </a:r>
            <a:r>
              <a:rPr lang="en-IN" dirty="0"/>
              <a:t> March, 2001 by </a:t>
            </a:r>
            <a:r>
              <a:rPr lang="en-IN" dirty="0" err="1"/>
              <a:t>Sri.Bhudev</a:t>
            </a:r>
            <a:r>
              <a:rPr lang="en-IN" dirty="0"/>
              <a:t> Chatterjee and the report was submitted in February 2002. </a:t>
            </a:r>
            <a:endParaRPr lang="en-IN" dirty="0" smtClean="0"/>
          </a:p>
          <a:p>
            <a:pPr marL="109728" lvl="0" indent="0">
              <a:buNone/>
            </a:pPr>
            <a:r>
              <a:rPr lang="en-IN" dirty="0" smtClean="0"/>
              <a:t>Though </a:t>
            </a:r>
            <a:r>
              <a:rPr lang="en-IN" dirty="0"/>
              <a:t>the 2</a:t>
            </a:r>
            <a:r>
              <a:rPr lang="en-IN" baseline="30000" dirty="0"/>
              <a:t>nd</a:t>
            </a:r>
            <a:r>
              <a:rPr lang="en-IN" dirty="0"/>
              <a:t> evaluation was to be taken up as on 31</a:t>
            </a:r>
            <a:r>
              <a:rPr lang="en-IN" baseline="30000" dirty="0"/>
              <a:t>st</a:t>
            </a:r>
            <a:r>
              <a:rPr lang="en-IN" dirty="0"/>
              <a:t> March 2004, it was taken up as on 31</a:t>
            </a:r>
            <a:r>
              <a:rPr lang="en-IN" baseline="30000" dirty="0"/>
              <a:t>st</a:t>
            </a:r>
            <a:r>
              <a:rPr lang="en-IN" dirty="0"/>
              <a:t> March, </a:t>
            </a:r>
            <a:r>
              <a:rPr lang="en-IN" dirty="0" smtClean="0"/>
              <a:t>2005.</a:t>
            </a:r>
            <a:endParaRPr lang="en-IN" dirty="0"/>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188982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lnSpcReduction="10000"/>
          </a:bodyPr>
          <a:lstStyle/>
          <a:p>
            <a:pPr marL="109728" lvl="0" indent="0">
              <a:buNone/>
            </a:pPr>
            <a:endParaRPr lang="en-IN" dirty="0" smtClean="0"/>
          </a:p>
          <a:p>
            <a:pPr marL="109728" lvl="0" indent="0">
              <a:buNone/>
            </a:pPr>
            <a:endParaRPr lang="en-IN" dirty="0"/>
          </a:p>
          <a:p>
            <a:r>
              <a:rPr lang="en-IN" dirty="0" smtClean="0"/>
              <a:t>The report </a:t>
            </a:r>
            <a:r>
              <a:rPr lang="en-IN" i="1" dirty="0"/>
              <a:t>of Md. </a:t>
            </a:r>
            <a:r>
              <a:rPr lang="en-IN" i="1" dirty="0" err="1"/>
              <a:t>Liaquat</a:t>
            </a:r>
            <a:r>
              <a:rPr lang="en-IN" i="1" dirty="0"/>
              <a:t> Khan, Actuary</a:t>
            </a:r>
            <a:r>
              <a:rPr lang="en-IN" dirty="0" smtClean="0"/>
              <a:t> was </a:t>
            </a:r>
            <a:r>
              <a:rPr lang="en-IN" dirty="0"/>
              <a:t>submitted on 17</a:t>
            </a:r>
            <a:r>
              <a:rPr lang="en-IN" baseline="30000" dirty="0"/>
              <a:t>th</a:t>
            </a:r>
            <a:r>
              <a:rPr lang="en-IN" dirty="0"/>
              <a:t> November 2006</a:t>
            </a:r>
            <a:r>
              <a:rPr lang="en-IN" dirty="0" smtClean="0"/>
              <a:t>.</a:t>
            </a:r>
          </a:p>
          <a:p>
            <a:r>
              <a:rPr lang="en-IN" i="1" dirty="0" smtClean="0"/>
              <a:t>The report, </a:t>
            </a:r>
            <a:r>
              <a:rPr lang="en-IN" i="1" dirty="0"/>
              <a:t>reflected a deficit of </a:t>
            </a:r>
            <a:r>
              <a:rPr lang="en-IN" i="1" dirty="0" err="1"/>
              <a:t>Rs</a:t>
            </a:r>
            <a:r>
              <a:rPr lang="en-IN" i="1" dirty="0"/>
              <a:t>. 1946.67 crores in </a:t>
            </a:r>
            <a:r>
              <a:rPr lang="en-IN" i="1" dirty="0" smtClean="0"/>
              <a:t>the  </a:t>
            </a:r>
            <a:r>
              <a:rPr lang="en-IN" i="1" dirty="0"/>
              <a:t>pension fund </a:t>
            </a:r>
            <a:r>
              <a:rPr lang="en-IN" i="1" dirty="0" smtClean="0"/>
              <a:t>corpus </a:t>
            </a:r>
          </a:p>
          <a:p>
            <a:pPr marL="109728" lvl="0" indent="0">
              <a:buNone/>
            </a:pPr>
            <a:r>
              <a:rPr lang="en-IN" i="1" dirty="0"/>
              <a:t> </a:t>
            </a:r>
            <a:r>
              <a:rPr lang="en-IN" i="1" dirty="0" smtClean="0"/>
              <a:t> as </a:t>
            </a:r>
            <a:r>
              <a:rPr lang="en-IN" i="1" dirty="0"/>
              <a:t>on 31.03.2005.</a:t>
            </a:r>
          </a:p>
          <a:p>
            <a:pPr marL="109728" indent="0">
              <a:buNone/>
            </a:pPr>
            <a:r>
              <a:rPr lang="en-IN" dirty="0"/>
              <a:t>Against total number of employees of 6,27, 945 reported to Actuary to be as at the evaluation date (31</a:t>
            </a:r>
            <a:r>
              <a:rPr lang="en-IN" baseline="30000" dirty="0"/>
              <a:t>st</a:t>
            </a:r>
            <a:r>
              <a:rPr lang="en-IN" dirty="0"/>
              <a:t> March, 2005), data has been provided in respect of 2,53,383 employees only, </a:t>
            </a:r>
            <a:endParaRPr lang="en-IN" dirty="0" smtClean="0"/>
          </a:p>
          <a:p>
            <a:pPr marL="109728" indent="0">
              <a:buNone/>
            </a:pPr>
            <a:r>
              <a:rPr lang="en-IN" dirty="0" smtClean="0"/>
              <a:t>amounting </a:t>
            </a:r>
            <a:r>
              <a:rPr lang="en-IN" dirty="0"/>
              <a:t>to 40.35%. </a:t>
            </a:r>
          </a:p>
          <a:p>
            <a:pPr marL="109728" lvl="0" indent="0">
              <a:buNone/>
            </a:pPr>
            <a:endParaRPr lang="en-IN" dirty="0"/>
          </a:p>
        </p:txBody>
      </p:sp>
      <p:sp>
        <p:nvSpPr>
          <p:cNvPr id="3" name="Title 2"/>
          <p:cNvSpPr>
            <a:spLocks noGrp="1"/>
          </p:cNvSpPr>
          <p:nvPr>
            <p:ph type="title"/>
          </p:nvPr>
        </p:nvSpPr>
        <p:spPr>
          <a:xfrm>
            <a:off x="304800" y="152400"/>
            <a:ext cx="8382000" cy="914400"/>
          </a:xfrm>
        </p:spPr>
        <p:txBody>
          <a:bodyPr>
            <a:normAutofit fontScale="90000"/>
          </a:bodyPr>
          <a:lstStyle/>
          <a:p>
            <a:pPr lvl="0"/>
            <a:r>
              <a:rPr lang="en-IN" dirty="0" smtClean="0"/>
              <a:t/>
            </a:r>
            <a:br>
              <a:rPr lang="en-IN" dirty="0" smtClean="0"/>
            </a:br>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273066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a:bodyPr>
          <a:lstStyle/>
          <a:p>
            <a:pPr marL="109728" indent="0">
              <a:buNone/>
            </a:pPr>
            <a:r>
              <a:rPr lang="en-IN" dirty="0"/>
              <a:t>3. Some observations of the </a:t>
            </a:r>
            <a:r>
              <a:rPr lang="en-IN" dirty="0" smtClean="0"/>
              <a:t>Actuary:</a:t>
            </a:r>
            <a:endParaRPr lang="en-IN" dirty="0"/>
          </a:p>
          <a:p>
            <a:pPr marL="109728" indent="0">
              <a:buNone/>
            </a:pPr>
            <a:r>
              <a:rPr lang="en-IN" dirty="0" smtClean="0"/>
              <a:t>a) The </a:t>
            </a:r>
            <a:r>
              <a:rPr lang="en-IN" dirty="0"/>
              <a:t>contribution rate recommended with effect from 1</a:t>
            </a:r>
            <a:r>
              <a:rPr lang="en-IN" baseline="30000" dirty="0"/>
              <a:t>st</a:t>
            </a:r>
            <a:r>
              <a:rPr lang="en-IN" dirty="0"/>
              <a:t> April 2005 was 15%. </a:t>
            </a:r>
            <a:endParaRPr lang="en-IN" dirty="0" smtClean="0"/>
          </a:p>
          <a:p>
            <a:pPr marL="109728" indent="0">
              <a:buNone/>
            </a:pPr>
            <a:r>
              <a:rPr lang="en-IN" dirty="0" smtClean="0"/>
              <a:t>b</a:t>
            </a:r>
            <a:r>
              <a:rPr lang="en-IN" dirty="0"/>
              <a:t>) While assumption of expected yield of 11% for the Actuarial valuation as at 31</a:t>
            </a:r>
            <a:r>
              <a:rPr lang="en-IN" baseline="30000" dirty="0"/>
              <a:t>st</a:t>
            </a:r>
            <a:r>
              <a:rPr lang="en-IN" dirty="0"/>
              <a:t> March, 2001 was against reasonable expectations, the actual yield obtained by IDBI Capital is unexpectedly too low. </a:t>
            </a:r>
          </a:p>
          <a:p>
            <a:pPr marL="109728" indent="0">
              <a:buNone/>
            </a:pPr>
            <a:r>
              <a:rPr lang="en-IN" dirty="0" smtClean="0"/>
              <a:t>c</a:t>
            </a:r>
            <a:r>
              <a:rPr lang="en-IN" dirty="0"/>
              <a:t>) Currently the Investment Managers of the Fund are IDBI Capital and the yield obtained by them for the years, 2003-04 and 2004-05 </a:t>
            </a:r>
            <a:r>
              <a:rPr lang="en-IN" dirty="0" smtClean="0"/>
              <a:t>was</a:t>
            </a:r>
          </a:p>
          <a:p>
            <a:pPr marL="109728" indent="0">
              <a:buNone/>
            </a:pPr>
            <a:r>
              <a:rPr lang="en-IN" dirty="0" smtClean="0"/>
              <a:t> </a:t>
            </a:r>
            <a:r>
              <a:rPr lang="en-IN" dirty="0"/>
              <a:t>6.24% and 6.27% respectively</a:t>
            </a:r>
            <a:r>
              <a:rPr lang="en-IN" b="1" dirty="0"/>
              <a:t>. </a:t>
            </a:r>
            <a:endParaRPr lang="en-IN" b="1" dirty="0" smtClean="0"/>
          </a:p>
          <a:p>
            <a:pPr marL="109728" indent="0">
              <a:buNone/>
            </a:pPr>
            <a:endParaRPr lang="en-IN" b="1" dirty="0"/>
          </a:p>
          <a:p>
            <a:pPr marL="109728" indent="0">
              <a:buNone/>
            </a:pPr>
            <a:endParaRPr lang="en-IN" dirty="0"/>
          </a:p>
          <a:p>
            <a:endParaRPr lang="en-IN" dirty="0"/>
          </a:p>
        </p:txBody>
      </p:sp>
      <p:sp>
        <p:nvSpPr>
          <p:cNvPr id="3" name="Title 2"/>
          <p:cNvSpPr>
            <a:spLocks noGrp="1"/>
          </p:cNvSpPr>
          <p:nvPr>
            <p:ph type="title"/>
          </p:nvPr>
        </p:nvSpPr>
        <p:spPr>
          <a:xfrm>
            <a:off x="457200" y="152400"/>
            <a:ext cx="8229600" cy="457200"/>
          </a:xfrm>
        </p:spPr>
        <p:txBody>
          <a:bodyPr>
            <a:normAutofit fontScale="90000"/>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717020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IN" dirty="0" smtClean="0"/>
              <a:t>d) </a:t>
            </a:r>
            <a:r>
              <a:rPr lang="en-IN" dirty="0"/>
              <a:t>We would thus want to emphasize immediate need of addressing the issue of Fund Management and ensuring that yield is obtained in any case at least equal to 9.00</a:t>
            </a:r>
            <a:r>
              <a:rPr lang="en-IN" dirty="0" smtClean="0"/>
              <a:t>%.</a:t>
            </a:r>
          </a:p>
          <a:p>
            <a:pPr marL="109728" indent="0">
              <a:buNone/>
            </a:pPr>
            <a:r>
              <a:rPr lang="en-IN" dirty="0"/>
              <a:t>e) Rule 15 of the Pension Scheme Rules allow options to be exercised by forgoing some part of Pension in favour of Capital sum payable on death. Besides the fact that such an option could turn out to be very costly to the fund, it defeats the basic objective of providing </a:t>
            </a:r>
            <a:r>
              <a:rPr lang="en-IN" dirty="0" smtClean="0"/>
              <a:t>pension.</a:t>
            </a:r>
          </a:p>
          <a:p>
            <a:pPr marL="109728" indent="0">
              <a:buNone/>
            </a:pPr>
            <a:endParaRPr lang="en-IN" dirty="0" smtClean="0"/>
          </a:p>
          <a:p>
            <a:pPr marL="109728" indent="0">
              <a:buNone/>
            </a:pPr>
            <a:r>
              <a:rPr lang="en-IN" dirty="0" smtClean="0"/>
              <a:t> </a:t>
            </a:r>
            <a:endParaRPr lang="en-IN" b="1" dirty="0" smtClean="0"/>
          </a:p>
          <a:p>
            <a:pPr marL="109728" indent="0">
              <a:buNone/>
            </a:pPr>
            <a:r>
              <a:rPr lang="en-IN" b="1" dirty="0" smtClean="0"/>
              <a:t> </a:t>
            </a:r>
            <a:endParaRPr lang="en-IN" dirty="0"/>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40869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IN" dirty="0" smtClean="0"/>
              <a:t> </a:t>
            </a:r>
          </a:p>
          <a:p>
            <a:pPr marL="109728" indent="0">
              <a:buNone/>
            </a:pPr>
            <a:r>
              <a:rPr lang="en-IN" dirty="0" smtClean="0"/>
              <a:t>While </a:t>
            </a:r>
            <a:r>
              <a:rPr lang="en-IN" dirty="0"/>
              <a:t>making valuation cost of such option has been ignored on the assumption that the cost is actuarially equal to the value for foregone rights</a:t>
            </a:r>
            <a:r>
              <a:rPr lang="en-IN" dirty="0" smtClean="0"/>
              <a:t>.</a:t>
            </a:r>
          </a:p>
          <a:p>
            <a:pPr marL="109728" indent="0">
              <a:buNone/>
            </a:pPr>
            <a:r>
              <a:rPr lang="en-IN" dirty="0" smtClean="0"/>
              <a:t> </a:t>
            </a:r>
            <a:r>
              <a:rPr lang="en-IN" dirty="0"/>
              <a:t>The very type of option suggests that it cannot be so. It should be considered whether it is possible to limit the scope of the option, if </a:t>
            </a:r>
            <a:r>
              <a:rPr lang="en-IN" dirty="0" smtClean="0"/>
              <a:t>not </a:t>
            </a:r>
            <a:r>
              <a:rPr lang="en-IN" dirty="0"/>
              <a:t>abolish or </a:t>
            </a:r>
            <a:r>
              <a:rPr lang="en-IN" dirty="0" smtClean="0"/>
              <a:t>finance</a:t>
            </a:r>
          </a:p>
          <a:p>
            <a:pPr marL="109728" indent="0">
              <a:buNone/>
            </a:pPr>
            <a:r>
              <a:rPr lang="en-IN" dirty="0" smtClean="0"/>
              <a:t> </a:t>
            </a:r>
            <a:r>
              <a:rPr lang="en-IN" dirty="0"/>
              <a:t>the risk by seeking insurance </a:t>
            </a:r>
            <a:r>
              <a:rPr lang="en-IN" dirty="0" smtClean="0"/>
              <a:t>cover</a:t>
            </a:r>
          </a:p>
          <a:p>
            <a:pPr marL="109728" indent="0">
              <a:buNone/>
            </a:pPr>
            <a:r>
              <a:rPr lang="en-IN" dirty="0" smtClean="0"/>
              <a:t> </a:t>
            </a:r>
            <a:r>
              <a:rPr lang="en-IN" dirty="0"/>
              <a:t>for premium to be paid by the </a:t>
            </a:r>
            <a:r>
              <a:rPr lang="en-IN" dirty="0" smtClean="0"/>
              <a:t>fund.</a:t>
            </a:r>
            <a:endParaRPr lang="en-IN" dirty="0"/>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196016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N" dirty="0"/>
              <a:t>f) Actuary further remarked “Though the rules allow valuation once in three years, the volatile nature of the current economy and effect of improving mortality would demand more frequent valuations and consequential management decisions.</a:t>
            </a:r>
          </a:p>
          <a:p>
            <a:endParaRPr lang="en-IN" dirty="0"/>
          </a:p>
        </p:txBody>
      </p:sp>
      <p:sp>
        <p:nvSpPr>
          <p:cNvPr id="3" name="Title 2"/>
          <p:cNvSpPr>
            <a:spLocks noGrp="1"/>
          </p:cNvSpPr>
          <p:nvPr>
            <p:ph type="title"/>
          </p:nvPr>
        </p:nvSpPr>
        <p:spPr/>
        <p:txBody>
          <a:bodyPr/>
          <a:lstStyle/>
          <a:p>
            <a:r>
              <a:rPr lang="en-IN" dirty="0" smtClean="0"/>
              <a:t>Cont...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727071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07091"/>
          </a:xfrm>
        </p:spPr>
        <p:txBody>
          <a:bodyPr/>
          <a:lstStyle/>
          <a:p>
            <a:pPr marL="109728" indent="0">
              <a:buNone/>
            </a:pPr>
            <a:r>
              <a:rPr lang="en-IN" dirty="0" smtClean="0"/>
              <a:t>a) During the “Review </a:t>
            </a:r>
            <a:r>
              <a:rPr lang="en-IN" dirty="0"/>
              <a:t>on performance of Coal Mines Provident Fund </a:t>
            </a:r>
            <a:r>
              <a:rPr lang="en-IN" dirty="0" smtClean="0"/>
              <a:t>Organisation” by </a:t>
            </a:r>
            <a:r>
              <a:rPr lang="en-IN" dirty="0"/>
              <a:t>the 30</a:t>
            </a:r>
            <a:r>
              <a:rPr lang="en-IN" baseline="30000" dirty="0"/>
              <a:t>th</a:t>
            </a:r>
            <a:r>
              <a:rPr lang="en-IN" dirty="0"/>
              <a:t> Standing Committee on Coal and Steel (2012-2013</a:t>
            </a:r>
            <a:r>
              <a:rPr lang="en-IN" dirty="0" smtClean="0"/>
              <a:t>) whose report was presented to both houses of Parliament in April 2013, ministry of coal appraised the issues of CMPFO: </a:t>
            </a:r>
          </a:p>
        </p:txBody>
      </p:sp>
      <p:sp>
        <p:nvSpPr>
          <p:cNvPr id="3" name="Title 2"/>
          <p:cNvSpPr>
            <a:spLocks noGrp="1"/>
          </p:cNvSpPr>
          <p:nvPr>
            <p:ph type="title"/>
          </p:nvPr>
        </p:nvSpPr>
        <p:spPr>
          <a:xfrm>
            <a:off x="457200" y="152400"/>
            <a:ext cx="8229600" cy="1371600"/>
          </a:xfrm>
        </p:spPr>
        <p:txBody>
          <a:bodyPr>
            <a:normAutofit fontScale="90000"/>
          </a:bodyPr>
          <a:lstStyle/>
          <a:p>
            <a:r>
              <a:rPr lang="en-IN" dirty="0">
                <a:effectLst/>
              </a:rPr>
              <a:t> </a:t>
            </a:r>
            <a:r>
              <a:rPr lang="en-IN" sz="3100" b="0" dirty="0">
                <a:effectLst/>
              </a:rPr>
              <a:t>4. Submission of ministry of coal to the standing committee:</a:t>
            </a:r>
            <a:br>
              <a:rPr lang="en-IN" sz="3100" b="0" dirty="0">
                <a:effectLst/>
              </a:rPr>
            </a:br>
            <a:endParaRPr lang="en-IN" b="0"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698603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IN" dirty="0" smtClean="0"/>
              <a:t>b) The </a:t>
            </a:r>
            <a:r>
              <a:rPr lang="en-IN" dirty="0"/>
              <a:t>report of Md. </a:t>
            </a:r>
            <a:r>
              <a:rPr lang="en-IN" dirty="0" err="1"/>
              <a:t>Liaquat</a:t>
            </a:r>
            <a:r>
              <a:rPr lang="en-IN" dirty="0"/>
              <a:t> Khan, Actuary, reflected a deficit of </a:t>
            </a:r>
            <a:r>
              <a:rPr lang="en-IN" dirty="0" err="1"/>
              <a:t>Rs</a:t>
            </a:r>
            <a:r>
              <a:rPr lang="en-IN" dirty="0"/>
              <a:t>. 1946.67 crores in the pension fund corpus, as on 31.03.2005 which was quite alarming. </a:t>
            </a:r>
            <a:endParaRPr lang="en-IN" dirty="0" smtClean="0"/>
          </a:p>
          <a:p>
            <a:pPr marL="109728" indent="0">
              <a:buNone/>
            </a:pPr>
            <a:r>
              <a:rPr lang="en-IN" dirty="0" smtClean="0"/>
              <a:t>c) After </a:t>
            </a:r>
            <a:r>
              <a:rPr lang="en-IN" dirty="0"/>
              <a:t>careful examination of the same, the BOT, CMPFO found the said valuation report </a:t>
            </a:r>
            <a:r>
              <a:rPr lang="en-IN" dirty="0" smtClean="0"/>
              <a:t>was with </a:t>
            </a:r>
            <a:r>
              <a:rPr lang="en-IN" dirty="0"/>
              <a:t>limited accuracy, due to the inadequacy of the data supplied by the Coal companies for the same and </a:t>
            </a:r>
            <a:endParaRPr lang="en-IN" dirty="0" smtClean="0"/>
          </a:p>
          <a:p>
            <a:pPr marL="109728" indent="0">
              <a:buNone/>
            </a:pPr>
            <a:r>
              <a:rPr lang="en-IN" dirty="0" smtClean="0"/>
              <a:t>preferred </a:t>
            </a:r>
            <a:r>
              <a:rPr lang="en-IN" dirty="0"/>
              <a:t>a fresh evaluation </a:t>
            </a:r>
            <a:r>
              <a:rPr lang="en-IN" dirty="0" smtClean="0"/>
              <a:t>report</a:t>
            </a:r>
          </a:p>
          <a:p>
            <a:pPr marL="109728" indent="0">
              <a:buNone/>
            </a:pPr>
            <a:r>
              <a:rPr lang="en-IN" dirty="0" smtClean="0"/>
              <a:t> </a:t>
            </a:r>
            <a:r>
              <a:rPr lang="en-IN" dirty="0"/>
              <a:t>from an </a:t>
            </a:r>
            <a:r>
              <a:rPr lang="en-IN" dirty="0" smtClean="0"/>
              <a:t>Actuary.</a:t>
            </a:r>
            <a:endParaRPr lang="en-IN" dirty="0"/>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431993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err="1" smtClean="0"/>
              <a:t>Singareni</a:t>
            </a:r>
            <a:r>
              <a:rPr lang="en-US" dirty="0" smtClean="0"/>
              <a:t> </a:t>
            </a:r>
            <a:r>
              <a:rPr lang="en-US" dirty="0"/>
              <a:t>Retired Officers’ Welfare Association (SROWA)</a:t>
            </a:r>
            <a:r>
              <a:rPr lang="en-US" dirty="0" smtClean="0"/>
              <a:t> </a:t>
            </a:r>
            <a:r>
              <a:rPr lang="en-US" dirty="0"/>
              <a:t>was </a:t>
            </a:r>
            <a:r>
              <a:rPr lang="en-US" dirty="0" smtClean="0"/>
              <a:t>formed </a:t>
            </a:r>
            <a:r>
              <a:rPr lang="en-US" dirty="0"/>
              <a:t>in the year 2007 with registration no. </a:t>
            </a:r>
            <a:r>
              <a:rPr lang="en-US" dirty="0" smtClean="0"/>
              <a:t>182/2007.</a:t>
            </a:r>
          </a:p>
          <a:p>
            <a:pPr marL="109728" indent="0">
              <a:buNone/>
            </a:pPr>
            <a:endParaRPr lang="en-US" dirty="0"/>
          </a:p>
          <a:p>
            <a:pPr marL="109728" indent="0">
              <a:buNone/>
            </a:pPr>
            <a:r>
              <a:rPr lang="en-US" dirty="0" smtClean="0"/>
              <a:t>New </a:t>
            </a:r>
            <a:r>
              <a:rPr lang="en-US" dirty="0"/>
              <a:t>body was elected to above Association on 6</a:t>
            </a:r>
            <a:r>
              <a:rPr lang="en-US" baseline="30000" dirty="0"/>
              <a:t>th</a:t>
            </a:r>
            <a:r>
              <a:rPr lang="en-US" dirty="0"/>
              <a:t> Sep 2015</a:t>
            </a:r>
            <a:r>
              <a:rPr lang="en-US" dirty="0" smtClean="0"/>
              <a:t>.</a:t>
            </a:r>
          </a:p>
          <a:p>
            <a:pPr marL="109728" indent="0">
              <a:buNone/>
            </a:pPr>
            <a:endParaRPr lang="en-US" dirty="0"/>
          </a:p>
          <a:p>
            <a:pPr marL="109728" indent="0">
              <a:buNone/>
            </a:pPr>
            <a:r>
              <a:rPr lang="en-US" dirty="0" smtClean="0"/>
              <a:t>As on date there are about </a:t>
            </a:r>
            <a:r>
              <a:rPr lang="en-US" dirty="0" smtClean="0"/>
              <a:t>521 </a:t>
            </a:r>
            <a:r>
              <a:rPr lang="en-US" dirty="0" smtClean="0"/>
              <a:t>retired executives of SCCL as members</a:t>
            </a:r>
            <a:endParaRPr lang="en-IN" dirty="0"/>
          </a:p>
        </p:txBody>
      </p:sp>
      <p:sp>
        <p:nvSpPr>
          <p:cNvPr id="3" name="Title 2"/>
          <p:cNvSpPr>
            <a:spLocks noGrp="1"/>
          </p:cNvSpPr>
          <p:nvPr>
            <p:ph type="title"/>
          </p:nvPr>
        </p:nvSpPr>
        <p:spPr/>
        <p:txBody>
          <a:bodyPr>
            <a:normAutofit/>
          </a:bodyPr>
          <a:lstStyle/>
          <a:p>
            <a:r>
              <a:rPr lang="en-IN" sz="3200" b="0" dirty="0" smtClean="0">
                <a:effectLst/>
              </a:rPr>
              <a:t>1. About SROWA</a:t>
            </a:r>
            <a:endParaRPr lang="en-IN" sz="3200" b="0"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29200"/>
            <a:ext cx="2133600" cy="1828800"/>
          </a:xfrm>
          <a:prstGeom prst="rect">
            <a:avLst/>
          </a:prstGeom>
        </p:spPr>
      </p:pic>
    </p:spTree>
    <p:extLst>
      <p:ext uri="{BB962C8B-B14F-4D97-AF65-F5344CB8AC3E}">
        <p14:creationId xmlns:p14="http://schemas.microsoft.com/office/powerpoint/2010/main" val="2192822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lvl="0" indent="0">
              <a:buNone/>
            </a:pPr>
            <a:r>
              <a:rPr lang="en-IN" dirty="0" smtClean="0"/>
              <a:t>d) In </a:t>
            </a:r>
            <a:r>
              <a:rPr lang="en-IN" dirty="0"/>
              <a:t>its 151st meeting of the BOT, held on 18.03.2010, it was decided to seek a study report from a professional actuary. </a:t>
            </a:r>
            <a:endParaRPr lang="en-IN" dirty="0" smtClean="0"/>
          </a:p>
          <a:p>
            <a:pPr marL="109728" lvl="0" indent="0">
              <a:buNone/>
            </a:pPr>
            <a:r>
              <a:rPr lang="en-IN" dirty="0" smtClean="0"/>
              <a:t>e) Accordingly</a:t>
            </a:r>
            <a:r>
              <a:rPr lang="en-IN" dirty="0"/>
              <a:t>, MoU has been executed with Md. </a:t>
            </a:r>
            <a:r>
              <a:rPr lang="en-IN" dirty="0" err="1"/>
              <a:t>Liaquat</a:t>
            </a:r>
            <a:r>
              <a:rPr lang="en-IN" dirty="0"/>
              <a:t> Khan for Actuarial Evaluation of CMPS, 1998 and the Pension Fund as on 31.03.2011.</a:t>
            </a:r>
          </a:p>
          <a:p>
            <a:endParaRPr lang="en-IN" dirty="0"/>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656975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N" dirty="0" smtClean="0"/>
              <a:t>a) It is understood that the Actuary has submitted the draft evaluation report on 09-07-2012, wherein the Actuarial liability in respect of Coal Mines Pension Scheme Active members was Rs.18,416 Crores as at March, 2012. Which requires a pension contribution rate of 21%, to sustain the present rate of payment of pension benefits.</a:t>
            </a:r>
            <a:endParaRPr lang="en-IN" dirty="0"/>
          </a:p>
        </p:txBody>
      </p:sp>
      <p:sp>
        <p:nvSpPr>
          <p:cNvPr id="3" name="Title 2"/>
          <p:cNvSpPr>
            <a:spLocks noGrp="1"/>
          </p:cNvSpPr>
          <p:nvPr>
            <p:ph type="title"/>
          </p:nvPr>
        </p:nvSpPr>
        <p:spPr/>
        <p:txBody>
          <a:bodyPr>
            <a:normAutofit fontScale="90000"/>
          </a:bodyPr>
          <a:lstStyle/>
          <a:p>
            <a:r>
              <a:rPr lang="en-IN" sz="3600" b="0" dirty="0">
                <a:effectLst/>
              </a:rPr>
              <a:t>5. Information from BOT meetings</a:t>
            </a:r>
            <a:r>
              <a:rPr lang="en-IN" dirty="0"/>
              <a:t/>
            </a:r>
            <a:br>
              <a:rPr lang="en-IN" dirty="0"/>
            </a:b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1291286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lvl="0" indent="0">
              <a:buNone/>
            </a:pPr>
            <a:r>
              <a:rPr lang="en-IN" dirty="0" smtClean="0"/>
              <a:t>b) It </a:t>
            </a:r>
            <a:r>
              <a:rPr lang="en-IN" dirty="0"/>
              <a:t>is understood that </a:t>
            </a:r>
            <a:r>
              <a:rPr lang="en-IN" dirty="0" smtClean="0"/>
              <a:t>BOT has appointed a committee headed by the then </a:t>
            </a:r>
            <a:r>
              <a:rPr lang="en-IN" dirty="0"/>
              <a:t>In charge Commissioner, CMPFO, </a:t>
            </a:r>
            <a:r>
              <a:rPr lang="en-IN" dirty="0" err="1"/>
              <a:t>Sri.Amruth</a:t>
            </a:r>
            <a:r>
              <a:rPr lang="en-IN" dirty="0"/>
              <a:t> </a:t>
            </a:r>
            <a:r>
              <a:rPr lang="en-IN" dirty="0" smtClean="0"/>
              <a:t>Acharya to study the Actuarial report and submit its recommendations. </a:t>
            </a:r>
          </a:p>
          <a:p>
            <a:pPr marL="109728" lvl="0" indent="0">
              <a:buNone/>
            </a:pPr>
            <a:r>
              <a:rPr lang="en-IN" dirty="0" smtClean="0"/>
              <a:t>c) The committee after </a:t>
            </a:r>
            <a:r>
              <a:rPr lang="en-IN" dirty="0"/>
              <a:t>the examination of the </a:t>
            </a:r>
            <a:r>
              <a:rPr lang="en-IN" dirty="0" smtClean="0"/>
              <a:t>Actuarial report gave </a:t>
            </a:r>
            <a:r>
              <a:rPr lang="en-IN" dirty="0"/>
              <a:t>the following recommendations to the </a:t>
            </a:r>
            <a:r>
              <a:rPr lang="en-IN" dirty="0" smtClean="0"/>
              <a:t>BOT:</a:t>
            </a:r>
            <a:endParaRPr lang="en-IN" dirty="0"/>
          </a:p>
          <a:p>
            <a:endParaRPr lang="en-IN" dirty="0"/>
          </a:p>
        </p:txBody>
      </p:sp>
      <p:sp>
        <p:nvSpPr>
          <p:cNvPr id="3" name="Title 2"/>
          <p:cNvSpPr>
            <a:spLocks noGrp="1"/>
          </p:cNvSpPr>
          <p:nvPr>
            <p:ph type="title"/>
          </p:nvPr>
        </p:nvSpPr>
        <p:spPr/>
        <p:txBody>
          <a:bodyPr>
            <a:normAutofit/>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4274616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lvl="0" indent="0">
              <a:buNone/>
            </a:pPr>
            <a:r>
              <a:rPr lang="en-IN" dirty="0"/>
              <a:t>*</a:t>
            </a:r>
            <a:r>
              <a:rPr lang="en-IN" dirty="0" smtClean="0"/>
              <a:t>Remodelling/structuring </a:t>
            </a:r>
            <a:r>
              <a:rPr lang="en-IN" dirty="0"/>
              <a:t>of CMPS’98 Scheme through an Actuary.</a:t>
            </a:r>
          </a:p>
          <a:p>
            <a:pPr marL="109728" lvl="0" indent="0">
              <a:buNone/>
            </a:pPr>
            <a:r>
              <a:rPr lang="en-IN" dirty="0"/>
              <a:t>*</a:t>
            </a:r>
            <a:r>
              <a:rPr lang="en-IN" dirty="0" smtClean="0"/>
              <a:t>To </a:t>
            </a:r>
            <a:r>
              <a:rPr lang="en-IN" dirty="0"/>
              <a:t>request CIL to send the proposal to Technical Committee of JBCCI for framing of a model to fund the liability of estimated Rs.18,416 Cr.</a:t>
            </a:r>
          </a:p>
          <a:p>
            <a:pPr marL="109728" lvl="0" indent="0">
              <a:buNone/>
            </a:pPr>
            <a:r>
              <a:rPr lang="en-IN" dirty="0"/>
              <a:t>*</a:t>
            </a:r>
            <a:r>
              <a:rPr lang="en-IN" dirty="0" smtClean="0"/>
              <a:t> Following </a:t>
            </a:r>
            <a:r>
              <a:rPr lang="en-IN" dirty="0"/>
              <a:t>exercise is required for sovereign guarantee to pensioners of CMPS’98.</a:t>
            </a:r>
          </a:p>
          <a:p>
            <a:pPr marL="109728" lvl="0" indent="0">
              <a:buNone/>
            </a:pPr>
            <a:r>
              <a:rPr lang="en-IN" dirty="0" smtClean="0"/>
              <a:t> a) To </a:t>
            </a:r>
            <a:r>
              <a:rPr lang="en-IN" dirty="0"/>
              <a:t>remodel/restructure </a:t>
            </a:r>
            <a:r>
              <a:rPr lang="en-IN" dirty="0" smtClean="0"/>
              <a:t>CMPS’98</a:t>
            </a:r>
          </a:p>
          <a:p>
            <a:pPr marL="109728" lvl="0" indent="0">
              <a:buNone/>
            </a:pPr>
            <a:r>
              <a:rPr lang="en-IN" dirty="0" smtClean="0"/>
              <a:t> </a:t>
            </a:r>
            <a:r>
              <a:rPr lang="en-IN" dirty="0"/>
              <a:t>in totality.</a:t>
            </a:r>
          </a:p>
          <a:p>
            <a:endParaRPr lang="en-IN" dirty="0"/>
          </a:p>
        </p:txBody>
      </p:sp>
      <p:sp>
        <p:nvSpPr>
          <p:cNvPr id="3" name="Title 2"/>
          <p:cNvSpPr>
            <a:spLocks noGrp="1"/>
          </p:cNvSpPr>
          <p:nvPr>
            <p:ph type="title"/>
          </p:nvPr>
        </p:nvSpPr>
        <p:spPr/>
        <p:txBody>
          <a:bodyPr>
            <a:normAutofit/>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43141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lvl="0" indent="0">
              <a:buNone/>
            </a:pPr>
            <a:r>
              <a:rPr lang="en-IN" dirty="0" smtClean="0"/>
              <a:t>b) To </a:t>
            </a:r>
            <a:r>
              <a:rPr lang="en-IN" dirty="0"/>
              <a:t>examine Terms of Reference and long term and short term reworking of contributions.</a:t>
            </a:r>
          </a:p>
          <a:p>
            <a:pPr marL="109728" lvl="0" indent="0">
              <a:buNone/>
            </a:pPr>
            <a:r>
              <a:rPr lang="en-IN" dirty="0" smtClean="0"/>
              <a:t>c) An </a:t>
            </a:r>
            <a:r>
              <a:rPr lang="en-IN" dirty="0"/>
              <a:t>expert in the fields of actuarial evaluation is to be engaged for the assessment annually.</a:t>
            </a:r>
          </a:p>
          <a:p>
            <a:pPr marL="109728" lvl="0" indent="0">
              <a:buNone/>
            </a:pPr>
            <a:r>
              <a:rPr lang="en-IN" dirty="0" smtClean="0"/>
              <a:t>d) Upper </a:t>
            </a:r>
            <a:r>
              <a:rPr lang="en-IN" dirty="0"/>
              <a:t>ceiling/lower ceiling of monthly pension may be fixed as per provisions of EPF scheme.</a:t>
            </a:r>
          </a:p>
          <a:p>
            <a:endParaRPr lang="en-IN" dirty="0"/>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333991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lvl="0" indent="0">
              <a:buNone/>
            </a:pPr>
            <a:r>
              <a:rPr lang="en-IN" dirty="0"/>
              <a:t>*</a:t>
            </a:r>
            <a:r>
              <a:rPr lang="en-IN" dirty="0" smtClean="0"/>
              <a:t>It </a:t>
            </a:r>
            <a:r>
              <a:rPr lang="en-IN" dirty="0"/>
              <a:t>is also learnt that Director (P&amp;IR) CIL, informed the BOT of CMPFO that the matter is under consideration with JBCCI and after one and half months details would be furnished. </a:t>
            </a:r>
            <a:endParaRPr lang="en-IN" dirty="0" smtClean="0"/>
          </a:p>
          <a:p>
            <a:pPr marL="109728" lvl="0" indent="0">
              <a:buNone/>
            </a:pPr>
            <a:endParaRPr lang="en-IN" dirty="0" smtClean="0"/>
          </a:p>
          <a:p>
            <a:pPr marL="109728" lvl="0" indent="0">
              <a:buNone/>
            </a:pPr>
            <a:r>
              <a:rPr lang="en-IN" dirty="0"/>
              <a:t>*</a:t>
            </a:r>
            <a:r>
              <a:rPr lang="en-IN" dirty="0" smtClean="0"/>
              <a:t>The </a:t>
            </a:r>
            <a:r>
              <a:rPr lang="en-IN" dirty="0"/>
              <a:t>Chairman, BOT observed that any changes in this regard need to be seen in totality keeping in view the deliberations with JBCCI.</a:t>
            </a:r>
          </a:p>
          <a:p>
            <a:endParaRPr lang="en-IN" dirty="0"/>
          </a:p>
        </p:txBody>
      </p:sp>
      <p:sp>
        <p:nvSpPr>
          <p:cNvPr id="3" name="Title 2"/>
          <p:cNvSpPr>
            <a:spLocks noGrp="1"/>
          </p:cNvSpPr>
          <p:nvPr>
            <p:ph type="title"/>
          </p:nvPr>
        </p:nvSpPr>
        <p:spPr/>
        <p:txBody>
          <a:bodyPr>
            <a:normAutofit/>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314452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As </a:t>
            </a:r>
            <a:r>
              <a:rPr lang="en-IN" dirty="0"/>
              <a:t>a custodian of CMPFO/CMPS1998, Ministry of Coal, which has under its administrative control the major employers of coal industry CIL and SCCL, had miserably failed to appreciate the impact of outsourcing in CIL/SCCL on the corpus of the Fund and take timely remedial steps for a healthy growth of the fund.</a:t>
            </a:r>
          </a:p>
          <a:p>
            <a:endParaRPr lang="en-IN" dirty="0"/>
          </a:p>
        </p:txBody>
      </p:sp>
      <p:sp>
        <p:nvSpPr>
          <p:cNvPr id="3" name="Title 2"/>
          <p:cNvSpPr>
            <a:spLocks noGrp="1"/>
          </p:cNvSpPr>
          <p:nvPr>
            <p:ph type="title"/>
          </p:nvPr>
        </p:nvSpPr>
        <p:spPr>
          <a:xfrm>
            <a:off x="457200" y="533400"/>
            <a:ext cx="8229600" cy="533400"/>
          </a:xfrm>
        </p:spPr>
        <p:txBody>
          <a:bodyPr>
            <a:normAutofit fontScale="90000"/>
          </a:bodyPr>
          <a:lstStyle/>
          <a:p>
            <a:r>
              <a:rPr lang="en-IN" sz="3100" b="0" dirty="0">
                <a:effectLst/>
              </a:rPr>
              <a:t>6. Failure of Ministry of Coal</a:t>
            </a:r>
            <a:r>
              <a:rPr lang="en-IN" dirty="0"/>
              <a:t/>
            </a:r>
            <a:br>
              <a:rPr lang="en-IN" dirty="0"/>
            </a:br>
            <a:r>
              <a:rPr lang="en-IN" dirty="0"/>
              <a:t/>
            </a:r>
            <a:br>
              <a:rPr lang="en-IN" dirty="0"/>
            </a:b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5474614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35691"/>
          </a:xfrm>
        </p:spPr>
        <p:txBody>
          <a:bodyPr>
            <a:normAutofit/>
          </a:bodyPr>
          <a:lstStyle/>
          <a:p>
            <a:pPr marL="109728" indent="0">
              <a:buNone/>
            </a:pPr>
            <a:r>
              <a:rPr lang="en-IN" sz="2400" dirty="0" smtClean="0"/>
              <a:t>a) Highlights</a:t>
            </a:r>
            <a:endParaRPr lang="en-IN" sz="2400" dirty="0"/>
          </a:p>
          <a:p>
            <a:r>
              <a:rPr lang="en-IN" sz="2400" dirty="0" smtClean="0"/>
              <a:t>Coverage </a:t>
            </a:r>
            <a:r>
              <a:rPr lang="en-IN" sz="2400" dirty="0"/>
              <a:t>of contractor's workers remained very poor. Out of </a:t>
            </a:r>
            <a:r>
              <a:rPr lang="en-IN" sz="2400" dirty="0" smtClean="0"/>
              <a:t>83,304 workers </a:t>
            </a:r>
            <a:r>
              <a:rPr lang="en-IN" sz="2400" dirty="0"/>
              <a:t>engaged by contractors 52,304 (63 </a:t>
            </a:r>
            <a:r>
              <a:rPr lang="en-IN" sz="2400" i="1" dirty="0"/>
              <a:t>per cent) </a:t>
            </a:r>
            <a:r>
              <a:rPr lang="en-IN" sz="2400" dirty="0" smtClean="0"/>
              <a:t>remained uncovered </a:t>
            </a:r>
            <a:r>
              <a:rPr lang="en-IN" sz="2400" dirty="0" err="1"/>
              <a:t>upto</a:t>
            </a:r>
            <a:r>
              <a:rPr lang="en-IN" sz="2400" dirty="0"/>
              <a:t> March 2003.</a:t>
            </a:r>
          </a:p>
          <a:p>
            <a:r>
              <a:rPr lang="en-IN" sz="2400" dirty="0" smtClean="0"/>
              <a:t>CMPFO </a:t>
            </a:r>
            <a:r>
              <a:rPr lang="en-IN" sz="2400" dirty="0"/>
              <a:t>failed to exercise its power to realize outstanding </a:t>
            </a:r>
            <a:r>
              <a:rPr lang="en-IN" sz="2400" dirty="0" smtClean="0"/>
              <a:t>dues amounting </a:t>
            </a:r>
            <a:r>
              <a:rPr lang="en-IN" sz="2400" dirty="0"/>
              <a:t>to </a:t>
            </a:r>
            <a:r>
              <a:rPr lang="en-IN" sz="2400" dirty="0" err="1"/>
              <a:t>Rs</a:t>
            </a:r>
            <a:r>
              <a:rPr lang="en-IN" sz="2400" dirty="0"/>
              <a:t>. 314.22 crore on account of PF and Pension arrears</a:t>
            </a:r>
            <a:r>
              <a:rPr lang="en-IN" sz="2400" dirty="0" smtClean="0"/>
              <a:t>.</a:t>
            </a:r>
            <a:endParaRPr lang="en-IN" sz="2400" dirty="0"/>
          </a:p>
          <a:p>
            <a:r>
              <a:rPr lang="en-IN" sz="2400" dirty="0"/>
              <a:t>Arrears of damages recoverable </a:t>
            </a:r>
            <a:r>
              <a:rPr lang="en-IN" sz="2400" dirty="0" smtClean="0"/>
              <a:t>amounted </a:t>
            </a:r>
            <a:r>
              <a:rPr lang="en-IN" sz="2400" dirty="0"/>
              <a:t>to </a:t>
            </a:r>
            <a:r>
              <a:rPr lang="en-IN" sz="2400" dirty="0" err="1"/>
              <a:t>Rs</a:t>
            </a:r>
            <a:r>
              <a:rPr lang="en-IN" sz="2400" dirty="0"/>
              <a:t>. 207.60 crore as </a:t>
            </a:r>
            <a:r>
              <a:rPr lang="en-IN" sz="2400" dirty="0" smtClean="0"/>
              <a:t>on  March </a:t>
            </a:r>
            <a:r>
              <a:rPr lang="en-IN" sz="2400" dirty="0"/>
              <a:t>2004.</a:t>
            </a:r>
          </a:p>
          <a:p>
            <a:pPr marL="109728" lvl="0" indent="0">
              <a:buNone/>
            </a:pPr>
            <a:endParaRPr lang="en-IN" dirty="0"/>
          </a:p>
        </p:txBody>
      </p:sp>
      <p:sp>
        <p:nvSpPr>
          <p:cNvPr id="3" name="Title 2"/>
          <p:cNvSpPr>
            <a:spLocks noGrp="1"/>
          </p:cNvSpPr>
          <p:nvPr>
            <p:ph type="title"/>
          </p:nvPr>
        </p:nvSpPr>
        <p:spPr>
          <a:xfrm>
            <a:off x="762000" y="914400"/>
            <a:ext cx="8229600" cy="533400"/>
          </a:xfrm>
        </p:spPr>
        <p:txBody>
          <a:bodyPr>
            <a:normAutofit fontScale="90000"/>
          </a:bodyPr>
          <a:lstStyle/>
          <a:p>
            <a:pPr marL="109728" indent="0"/>
            <a:r>
              <a:rPr lang="en-IN" sz="4000" dirty="0"/>
              <a:t>7</a:t>
            </a:r>
            <a:r>
              <a:rPr lang="en-IN" sz="2700" b="0" dirty="0" smtClean="0">
                <a:effectLst/>
              </a:rPr>
              <a:t>. </a:t>
            </a:r>
            <a:r>
              <a:rPr lang="en-IN" sz="3100" b="0" dirty="0">
                <a:effectLst/>
              </a:rPr>
              <a:t>Report of CAG on the functioning of CMPFO (performance audit)                                                                        </a:t>
            </a:r>
            <a:br>
              <a:rPr lang="en-IN" sz="3100" b="0" dirty="0">
                <a:effectLst/>
              </a:rPr>
            </a:br>
            <a:r>
              <a:rPr lang="en-IN" sz="3100" b="0" dirty="0">
                <a:effectLst/>
              </a:rPr>
              <a:t>                     </a:t>
            </a:r>
            <a:r>
              <a:rPr lang="en-IN" sz="3100" b="0" dirty="0" smtClean="0">
                <a:effectLst/>
              </a:rPr>
              <a:t>Report </a:t>
            </a:r>
            <a:r>
              <a:rPr lang="en-IN" sz="3100" b="0" dirty="0">
                <a:effectLst/>
              </a:rPr>
              <a:t>No. 4 of 2005 (Civil)</a:t>
            </a:r>
            <a:br>
              <a:rPr lang="en-IN" sz="3100" b="0" dirty="0">
                <a:effectLst/>
              </a:rPr>
            </a:br>
            <a:r>
              <a:rPr lang="en-IN" dirty="0"/>
              <a:t/>
            </a:r>
            <a:br>
              <a:rPr lang="en-IN" dirty="0"/>
            </a:b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837697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sz="2400" dirty="0"/>
              <a:t>Balances under “Interest Suspense Account” had risen </a:t>
            </a:r>
            <a:r>
              <a:rPr lang="en-IN" sz="2400" dirty="0" smtClean="0"/>
              <a:t>from   </a:t>
            </a:r>
            <a:r>
              <a:rPr lang="en-IN" sz="2400" dirty="0" err="1" smtClean="0"/>
              <a:t>Rs</a:t>
            </a:r>
            <a:r>
              <a:rPr lang="en-IN" sz="2400" dirty="0"/>
              <a:t>. 4805.06 crore in March 1999 to </a:t>
            </a:r>
            <a:r>
              <a:rPr lang="en-IN" sz="2400" dirty="0" err="1"/>
              <a:t>Rs</a:t>
            </a:r>
            <a:r>
              <a:rPr lang="en-IN" sz="2400" dirty="0"/>
              <a:t>. 9233.52 crore (192.16 </a:t>
            </a:r>
            <a:r>
              <a:rPr lang="en-IN" sz="2400" i="1" dirty="0"/>
              <a:t>percent</a:t>
            </a:r>
            <a:r>
              <a:rPr lang="en-IN" sz="2400" dirty="0"/>
              <a:t>) by the end of March 2003 indicating that Provident Fund member accounts were not updated.</a:t>
            </a:r>
          </a:p>
          <a:p>
            <a:r>
              <a:rPr lang="en-IN" sz="2400" dirty="0" smtClean="0"/>
              <a:t>The </a:t>
            </a:r>
            <a:r>
              <a:rPr lang="en-IN" sz="2400" dirty="0"/>
              <a:t>project on computerization of Provident Fund Accounts failed </a:t>
            </a:r>
            <a:r>
              <a:rPr lang="en-IN" sz="2400" dirty="0" smtClean="0"/>
              <a:t>due to </a:t>
            </a:r>
            <a:r>
              <a:rPr lang="en-IN" sz="2400" dirty="0"/>
              <a:t>CMPFO’s failure to supply error free input data.</a:t>
            </a:r>
          </a:p>
          <a:p>
            <a:r>
              <a:rPr lang="en-IN" sz="2400" dirty="0" smtClean="0"/>
              <a:t>Proceeds </a:t>
            </a:r>
            <a:r>
              <a:rPr lang="en-IN" sz="2400" dirty="0"/>
              <a:t>of administrative charges were misused in </a:t>
            </a:r>
            <a:r>
              <a:rPr lang="en-IN" sz="2400" dirty="0" smtClean="0"/>
              <a:t>acquiring household </a:t>
            </a:r>
            <a:r>
              <a:rPr lang="en-IN" sz="2400" dirty="0"/>
              <a:t>effects for CMPFO officials.</a:t>
            </a:r>
          </a:p>
          <a:p>
            <a:r>
              <a:rPr lang="en-IN" sz="2400" dirty="0" smtClean="0"/>
              <a:t>Despite </a:t>
            </a:r>
            <a:r>
              <a:rPr lang="en-IN" sz="2400" dirty="0"/>
              <a:t>establishing a separate cell for redressal of grievances</a:t>
            </a:r>
            <a:r>
              <a:rPr lang="en-IN" sz="2400" dirty="0" smtClean="0"/>
              <a:t>, pendency </a:t>
            </a:r>
            <a:r>
              <a:rPr lang="en-IN" sz="2400" dirty="0"/>
              <a:t>of complaints rose from 435 in March 1999 to 1382 by </a:t>
            </a:r>
            <a:r>
              <a:rPr lang="en-IN" sz="2400" dirty="0" smtClean="0"/>
              <a:t>the end </a:t>
            </a:r>
            <a:r>
              <a:rPr lang="en-IN" sz="2400" dirty="0"/>
              <a:t>of </a:t>
            </a:r>
            <a:endParaRPr lang="en-IN" sz="2400" dirty="0" smtClean="0"/>
          </a:p>
          <a:p>
            <a:pPr marL="109728" indent="0">
              <a:buNone/>
            </a:pPr>
            <a:r>
              <a:rPr lang="en-IN" sz="2400" dirty="0"/>
              <a:t> </a:t>
            </a:r>
            <a:r>
              <a:rPr lang="en-IN" sz="2400" dirty="0" smtClean="0"/>
              <a:t>  March </a:t>
            </a:r>
            <a:r>
              <a:rPr lang="en-IN" sz="2400" dirty="0"/>
              <a:t>2004 (317.70 </a:t>
            </a:r>
            <a:r>
              <a:rPr lang="en-IN" sz="2400" i="1" dirty="0"/>
              <a:t>per cent</a:t>
            </a:r>
            <a:r>
              <a:rPr lang="en-IN" sz="2400" dirty="0"/>
              <a:t>).</a:t>
            </a:r>
          </a:p>
          <a:p>
            <a:endParaRPr lang="en-IN" dirty="0"/>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2118178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dirty="0"/>
              <a:t>The rate of interest earned on investments on the funds of </a:t>
            </a:r>
            <a:r>
              <a:rPr lang="en-IN" dirty="0" smtClean="0"/>
              <a:t>CMPFO showed </a:t>
            </a:r>
            <a:r>
              <a:rPr lang="en-IN" dirty="0"/>
              <a:t>a declining trend and during the years 2002-03 and 2003-04,</a:t>
            </a:r>
          </a:p>
          <a:p>
            <a:pPr marL="109728" indent="0">
              <a:buNone/>
            </a:pPr>
            <a:r>
              <a:rPr lang="en-IN" dirty="0" smtClean="0"/>
              <a:t>   was </a:t>
            </a:r>
            <a:r>
              <a:rPr lang="en-IN" dirty="0"/>
              <a:t>even less than the interest payable to the subscribers.</a:t>
            </a:r>
          </a:p>
          <a:p>
            <a:r>
              <a:rPr lang="en-IN" dirty="0"/>
              <a:t>CMPFO withdrew an excess amount of </a:t>
            </a:r>
            <a:r>
              <a:rPr lang="en-IN" dirty="0" err="1"/>
              <a:t>Rs</a:t>
            </a:r>
            <a:r>
              <a:rPr lang="en-IN" dirty="0"/>
              <a:t>. 75 crore from </a:t>
            </a:r>
            <a:r>
              <a:rPr lang="en-IN" dirty="0" smtClean="0"/>
              <a:t>Special Deposit </a:t>
            </a:r>
            <a:r>
              <a:rPr lang="en-IN" dirty="0"/>
              <a:t>Scheme (SDS) resulting in loss of interest of </a:t>
            </a:r>
            <a:r>
              <a:rPr lang="en-IN" dirty="0" err="1"/>
              <a:t>Rs</a:t>
            </a:r>
            <a:r>
              <a:rPr lang="en-IN" dirty="0"/>
              <a:t>. 1.24 crore,</a:t>
            </a:r>
          </a:p>
          <a:p>
            <a:pPr marL="109728" indent="0">
              <a:buNone/>
            </a:pPr>
            <a:r>
              <a:rPr lang="en-IN" dirty="0" smtClean="0"/>
              <a:t>  indicating </a:t>
            </a:r>
            <a:r>
              <a:rPr lang="en-IN" dirty="0"/>
              <a:t>poor financial </a:t>
            </a:r>
            <a:r>
              <a:rPr lang="en-IN" dirty="0" smtClean="0"/>
              <a:t>management.</a:t>
            </a:r>
          </a:p>
          <a:p>
            <a:pPr marL="109728" indent="0">
              <a:buNone/>
            </a:pPr>
            <a:endParaRPr lang="en-IN" dirty="0"/>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815879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561727"/>
          </a:xfrm>
        </p:spPr>
        <p:txBody>
          <a:bodyPr/>
          <a:lstStyle/>
          <a:p>
            <a:r>
              <a:rPr lang="en-IN" dirty="0" smtClean="0"/>
              <a:t>.</a:t>
            </a:r>
            <a:endParaRPr lang="en-IN" dirty="0"/>
          </a:p>
        </p:txBody>
      </p:sp>
      <p:sp>
        <p:nvSpPr>
          <p:cNvPr id="3" name="Title 2"/>
          <p:cNvSpPr>
            <a:spLocks noGrp="1"/>
          </p:cNvSpPr>
          <p:nvPr>
            <p:ph type="title"/>
          </p:nvPr>
        </p:nvSpPr>
        <p:spPr/>
        <p:txBody>
          <a:bodyPr/>
          <a:lstStyle/>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
            <a:ext cx="8458200" cy="5043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08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IN" dirty="0" smtClean="0"/>
              <a:t>b) Recommendations of CAG</a:t>
            </a:r>
          </a:p>
          <a:p>
            <a:r>
              <a:rPr lang="en-IN" dirty="0" smtClean="0"/>
              <a:t>The </a:t>
            </a:r>
            <a:r>
              <a:rPr lang="en-IN" dirty="0"/>
              <a:t>Board of Trustees should develop and implement a </a:t>
            </a:r>
            <a:r>
              <a:rPr lang="en-IN" dirty="0" smtClean="0"/>
              <a:t>mechanism that </a:t>
            </a:r>
            <a:r>
              <a:rPr lang="en-IN" dirty="0"/>
              <a:t>would ensure that all eligible “coal mine workers” are covered </a:t>
            </a:r>
            <a:r>
              <a:rPr lang="en-IN" dirty="0" smtClean="0"/>
              <a:t>by the </a:t>
            </a:r>
            <a:r>
              <a:rPr lang="en-IN" dirty="0"/>
              <a:t>Act.</a:t>
            </a:r>
          </a:p>
          <a:p>
            <a:r>
              <a:rPr lang="en-IN" dirty="0" smtClean="0"/>
              <a:t>The </a:t>
            </a:r>
            <a:r>
              <a:rPr lang="en-IN" dirty="0"/>
              <a:t>CMPFO should appoint adequate number of Inspectors </a:t>
            </a:r>
            <a:r>
              <a:rPr lang="en-IN" dirty="0" smtClean="0"/>
              <a:t>to discharge </a:t>
            </a:r>
            <a:r>
              <a:rPr lang="en-IN" dirty="0"/>
              <a:t>the functions provided for in the Act.</a:t>
            </a:r>
          </a:p>
          <a:p>
            <a:r>
              <a:rPr lang="en-IN" dirty="0" smtClean="0"/>
              <a:t>A </a:t>
            </a:r>
            <a:r>
              <a:rPr lang="en-IN" dirty="0"/>
              <a:t>computerized system of accounting for contributions should </a:t>
            </a:r>
            <a:r>
              <a:rPr lang="en-IN" dirty="0" smtClean="0"/>
              <a:t>be urgently</a:t>
            </a:r>
          </a:p>
          <a:p>
            <a:pPr marL="109728" indent="0">
              <a:buNone/>
            </a:pPr>
            <a:r>
              <a:rPr lang="en-IN" dirty="0" smtClean="0"/>
              <a:t>  established.</a:t>
            </a:r>
            <a:endParaRPr lang="en-IN" dirty="0"/>
          </a:p>
          <a:p>
            <a:endParaRPr lang="en-IN" dirty="0"/>
          </a:p>
        </p:txBody>
      </p:sp>
      <p:sp>
        <p:nvSpPr>
          <p:cNvPr id="3" name="Title 2"/>
          <p:cNvSpPr>
            <a:spLocks noGrp="1"/>
          </p:cNvSpPr>
          <p:nvPr>
            <p:ph type="title"/>
          </p:nvPr>
        </p:nvSpPr>
        <p:spPr>
          <a:xfrm>
            <a:off x="457200" y="0"/>
            <a:ext cx="8229600" cy="762000"/>
          </a:xfrm>
        </p:spPr>
        <p:txBody>
          <a:bodyPr>
            <a:normAutofit fontScale="90000"/>
          </a:bodyPr>
          <a:lstStyle/>
          <a:p>
            <a:r>
              <a:rPr lang="en-IN" dirty="0"/>
              <a:t/>
            </a:r>
            <a:br>
              <a:rPr lang="en-IN" dirty="0"/>
            </a:br>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8283895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fontScale="92500" lnSpcReduction="20000"/>
          </a:bodyPr>
          <a:lstStyle/>
          <a:p>
            <a:r>
              <a:rPr lang="en-IN" dirty="0" smtClean="0"/>
              <a:t>The </a:t>
            </a:r>
            <a:r>
              <a:rPr lang="en-IN" dirty="0"/>
              <a:t>CMPFO should develop an accounting, internal audit and </a:t>
            </a:r>
            <a:r>
              <a:rPr lang="en-IN" dirty="0" smtClean="0"/>
              <a:t>office procedure </a:t>
            </a:r>
            <a:r>
              <a:rPr lang="en-IN" dirty="0"/>
              <a:t>manual.</a:t>
            </a:r>
          </a:p>
          <a:p>
            <a:r>
              <a:rPr lang="en-IN" dirty="0" smtClean="0"/>
              <a:t> </a:t>
            </a:r>
            <a:r>
              <a:rPr lang="en-IN" dirty="0"/>
              <a:t>The rate of administrative charge should be reviewed periodically </a:t>
            </a:r>
            <a:r>
              <a:rPr lang="en-IN" dirty="0" smtClean="0"/>
              <a:t>so that </a:t>
            </a:r>
            <a:r>
              <a:rPr lang="en-IN" dirty="0"/>
              <a:t>it matches administrative expenses.</a:t>
            </a:r>
          </a:p>
          <a:p>
            <a:r>
              <a:rPr lang="en-IN" dirty="0" smtClean="0"/>
              <a:t>Secured </a:t>
            </a:r>
            <a:r>
              <a:rPr lang="en-IN" dirty="0"/>
              <a:t>investment avenues should be found so that assured </a:t>
            </a:r>
            <a:r>
              <a:rPr lang="en-IN" dirty="0" smtClean="0"/>
              <a:t>returns can </a:t>
            </a:r>
            <a:r>
              <a:rPr lang="en-IN" dirty="0"/>
              <a:t>be guaranteed and rates of interest on PF can be sustained.</a:t>
            </a:r>
          </a:p>
          <a:p>
            <a:r>
              <a:rPr lang="en-IN" dirty="0"/>
              <a:t>An effective system of internal control should be designed </a:t>
            </a:r>
            <a:r>
              <a:rPr lang="en-IN" dirty="0" smtClean="0"/>
              <a:t>and implemented</a:t>
            </a:r>
            <a:r>
              <a:rPr lang="en-IN" dirty="0"/>
              <a:t>.</a:t>
            </a:r>
          </a:p>
          <a:p>
            <a:r>
              <a:rPr lang="en-IN" dirty="0"/>
              <a:t>The CMPFO should review its policy of appointing its senior </a:t>
            </a:r>
            <a:r>
              <a:rPr lang="en-IN" dirty="0" smtClean="0"/>
              <a:t>officers on </a:t>
            </a:r>
            <a:r>
              <a:rPr lang="en-IN" dirty="0"/>
              <a:t>deputation </a:t>
            </a:r>
            <a:r>
              <a:rPr lang="en-IN" dirty="0" smtClean="0"/>
              <a:t>basis</a:t>
            </a:r>
          </a:p>
          <a:p>
            <a:pPr marL="109728" indent="0">
              <a:buNone/>
            </a:pPr>
            <a:r>
              <a:rPr lang="en-IN" dirty="0" smtClean="0"/>
              <a:t>   </a:t>
            </a:r>
            <a:r>
              <a:rPr lang="en-IN" dirty="0"/>
              <a:t>from coal companies to avoid </a:t>
            </a:r>
            <a:r>
              <a:rPr lang="en-IN" dirty="0" smtClean="0"/>
              <a:t>conflict</a:t>
            </a:r>
          </a:p>
          <a:p>
            <a:pPr marL="109728" indent="0">
              <a:buNone/>
            </a:pPr>
            <a:r>
              <a:rPr lang="en-IN" dirty="0" smtClean="0"/>
              <a:t>   of interest.</a:t>
            </a:r>
            <a:endParaRPr lang="en-IN" dirty="0"/>
          </a:p>
        </p:txBody>
      </p:sp>
      <p:sp>
        <p:nvSpPr>
          <p:cNvPr id="3" name="Title 2"/>
          <p:cNvSpPr>
            <a:spLocks noGrp="1"/>
          </p:cNvSpPr>
          <p:nvPr>
            <p:ph type="title"/>
          </p:nvPr>
        </p:nvSpPr>
        <p:spPr>
          <a:xfrm>
            <a:off x="457200" y="274638"/>
            <a:ext cx="8229600" cy="715962"/>
          </a:xfrm>
        </p:spPr>
        <p:txBody>
          <a:bodyPr>
            <a:normAutofit fontScale="90000"/>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15632745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IN" dirty="0" smtClean="0"/>
              <a:t>The </a:t>
            </a:r>
            <a:r>
              <a:rPr lang="en-IN" dirty="0"/>
              <a:t>recommendations of Joint Bipartite Committee on Coal Industry  ( JBCCI</a:t>
            </a:r>
            <a:r>
              <a:rPr lang="en-IN" dirty="0" smtClean="0"/>
              <a:t>) </a:t>
            </a:r>
            <a:r>
              <a:rPr lang="en-IN" dirty="0"/>
              <a:t>in National Coal Wage Agreement- IX ( NCWA-IX ) signed on 31</a:t>
            </a:r>
            <a:r>
              <a:rPr lang="en-IN" baseline="30000" dirty="0"/>
              <a:t>st</a:t>
            </a:r>
            <a:r>
              <a:rPr lang="en-IN" dirty="0"/>
              <a:t> January 2012 valid till 30</a:t>
            </a:r>
            <a:r>
              <a:rPr lang="en-IN" baseline="30000" dirty="0"/>
              <a:t>th</a:t>
            </a:r>
            <a:r>
              <a:rPr lang="en-IN" dirty="0"/>
              <a:t> June, 2016</a:t>
            </a:r>
          </a:p>
          <a:p>
            <a:pPr marL="109728" indent="0">
              <a:buNone/>
            </a:pPr>
            <a:endParaRPr lang="en-IN" dirty="0" smtClean="0"/>
          </a:p>
          <a:p>
            <a:pPr marL="109728" indent="0">
              <a:buNone/>
            </a:pPr>
            <a:r>
              <a:rPr lang="en-IN" dirty="0"/>
              <a:t>Para 13.9.0 of the above agreement reads as “An actuary has been appointed by the BOT of CMPF. After submitting the report of Actuary, a committee will examine it and recommendation shall be sent to the BOT of CMPF including contribution</a:t>
            </a:r>
          </a:p>
          <a:p>
            <a:pPr marL="109728" indent="0">
              <a:buNone/>
            </a:pPr>
            <a:r>
              <a:rPr lang="en-IN" dirty="0"/>
              <a:t> from both sides. </a:t>
            </a:r>
          </a:p>
          <a:p>
            <a:pPr marL="109728" indent="0">
              <a:buNone/>
            </a:pPr>
            <a:endParaRPr lang="en-IN" dirty="0" smtClean="0"/>
          </a:p>
          <a:p>
            <a:pPr marL="109728" indent="0">
              <a:buNone/>
            </a:pPr>
            <a:endParaRPr lang="en-IN" dirty="0"/>
          </a:p>
        </p:txBody>
      </p:sp>
      <p:sp>
        <p:nvSpPr>
          <p:cNvPr id="3" name="Title 2"/>
          <p:cNvSpPr>
            <a:spLocks noGrp="1"/>
          </p:cNvSpPr>
          <p:nvPr>
            <p:ph type="title"/>
          </p:nvPr>
        </p:nvSpPr>
        <p:spPr>
          <a:xfrm>
            <a:off x="0" y="152400"/>
            <a:ext cx="8229600" cy="762000"/>
          </a:xfrm>
        </p:spPr>
        <p:txBody>
          <a:bodyPr>
            <a:normAutofit fontScale="90000"/>
          </a:bodyPr>
          <a:lstStyle/>
          <a:p>
            <a:r>
              <a:rPr lang="en-IN" dirty="0" smtClean="0"/>
              <a:t>8.Recommendations </a:t>
            </a:r>
            <a:r>
              <a:rPr lang="en-IN" dirty="0"/>
              <a:t>of JBCCI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8477141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457200"/>
          </a:xfrm>
        </p:spPr>
        <p:txBody>
          <a:bodyPr>
            <a:normAutofit fontScale="90000"/>
          </a:bodyPr>
          <a:lstStyle/>
          <a:p>
            <a:r>
              <a:rPr lang="en-IN" dirty="0" smtClean="0"/>
              <a:t>NCWA 10</a:t>
            </a:r>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2296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9136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IN" sz="2400" dirty="0" smtClean="0"/>
              <a:t>a) …on </a:t>
            </a:r>
            <a:r>
              <a:rPr lang="en-IN" sz="2400" dirty="0"/>
              <a:t>applicability of pension scheme from 1994.</a:t>
            </a:r>
          </a:p>
          <a:p>
            <a:r>
              <a:rPr lang="en-IN" sz="2400" dirty="0" smtClean="0"/>
              <a:t>The </a:t>
            </a:r>
            <a:r>
              <a:rPr lang="en-IN" sz="2400" dirty="0"/>
              <a:t>law laid down by the Supreme Court clearly mandates that old retirees cannot be ignored and they have to be treated at par with the new retirees. The fixing a cut-off date as aforesaid is wholly arbitrary, devoid of any intelligible and rational differentia and results in deprivation of a legal benefit constituting hostile discrimination and violates Article 14 and 21 of the Constitution. (</a:t>
            </a:r>
            <a:r>
              <a:rPr lang="en-IN" sz="2400" dirty="0" err="1"/>
              <a:t>D.S.Nakara</a:t>
            </a:r>
            <a:r>
              <a:rPr lang="en-IN" sz="2400" dirty="0"/>
              <a:t> and </a:t>
            </a:r>
            <a:r>
              <a:rPr lang="en-IN" sz="2400" dirty="0" err="1"/>
              <a:t>Ors</a:t>
            </a:r>
            <a:r>
              <a:rPr lang="en-IN" sz="2400" dirty="0"/>
              <a:t> Vs Union of India --- AIR 1983 SC 130 [(1983) 1 SCC 305]</a:t>
            </a:r>
          </a:p>
          <a:p>
            <a:endParaRPr lang="en-IN" dirty="0"/>
          </a:p>
        </p:txBody>
      </p:sp>
      <p:sp>
        <p:nvSpPr>
          <p:cNvPr id="3" name="Title 2"/>
          <p:cNvSpPr>
            <a:spLocks noGrp="1"/>
          </p:cNvSpPr>
          <p:nvPr>
            <p:ph type="title"/>
          </p:nvPr>
        </p:nvSpPr>
        <p:spPr/>
        <p:txBody>
          <a:bodyPr>
            <a:normAutofit/>
          </a:bodyPr>
          <a:lstStyle/>
          <a:p>
            <a:r>
              <a:rPr lang="en-IN" sz="3600" b="0" dirty="0" smtClean="0">
                <a:effectLst/>
              </a:rPr>
              <a:t>3. Observations of SROWA</a:t>
            </a:r>
            <a:endParaRPr lang="en-IN" sz="5400" b="0"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5276534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N" dirty="0" smtClean="0"/>
              <a:t>b)…</a:t>
            </a:r>
            <a:r>
              <a:rPr lang="en-IN" sz="2400" dirty="0" smtClean="0"/>
              <a:t>on </a:t>
            </a:r>
            <a:r>
              <a:rPr lang="en-IN" sz="2400" dirty="0"/>
              <a:t>mismanagement of Fund by </a:t>
            </a:r>
            <a:r>
              <a:rPr lang="en-IN" sz="2400" dirty="0" smtClean="0"/>
              <a:t>BOT/MOC</a:t>
            </a:r>
          </a:p>
          <a:p>
            <a:pPr marL="109728" indent="0">
              <a:buNone/>
            </a:pPr>
            <a:endParaRPr lang="en-IN" sz="2400" b="1" dirty="0" smtClean="0"/>
          </a:p>
          <a:p>
            <a:r>
              <a:rPr lang="en-IN" sz="2400" dirty="0" smtClean="0"/>
              <a:t>Investing Fund in IDBI Capital in the years 2002-03 and 2003-04 and getting low returns. </a:t>
            </a:r>
          </a:p>
          <a:p>
            <a:r>
              <a:rPr lang="en-IN" sz="2400" dirty="0" smtClean="0"/>
              <a:t>Subsequently </a:t>
            </a:r>
            <a:r>
              <a:rPr lang="en-IN" sz="2400" dirty="0"/>
              <a:t>IDBI Capital has been removed as the Investment </a:t>
            </a:r>
            <a:r>
              <a:rPr lang="en-IN" sz="2400" dirty="0" smtClean="0"/>
              <a:t>Managers</a:t>
            </a:r>
          </a:p>
          <a:p>
            <a:endParaRPr lang="en-IN" dirty="0"/>
          </a:p>
          <a:p>
            <a:pPr lvl="0"/>
            <a:endParaRPr lang="en-IN" dirty="0"/>
          </a:p>
          <a:p>
            <a:endParaRPr lang="en-IN" dirty="0"/>
          </a:p>
        </p:txBody>
      </p:sp>
      <p:sp>
        <p:nvSpPr>
          <p:cNvPr id="3" name="Title 2"/>
          <p:cNvSpPr>
            <a:spLocks noGrp="1"/>
          </p:cNvSpPr>
          <p:nvPr>
            <p:ph type="title"/>
          </p:nvPr>
        </p:nvSpPr>
        <p:spPr/>
        <p:txBody>
          <a:bodyPr>
            <a:normAutofit/>
          </a:bodyPr>
          <a:lstStyle/>
          <a:p>
            <a:r>
              <a:rPr lang="en-IN" sz="3100" dirty="0" err="1" smtClean="0"/>
              <a:t>Cont</a:t>
            </a:r>
            <a:r>
              <a:rPr lang="en-IN" sz="3100" dirty="0" smtClean="0"/>
              <a:t>…</a:t>
            </a:r>
            <a:endParaRPr lang="en-IN" sz="3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0671021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IN" sz="2400" dirty="0" smtClean="0"/>
              <a:t>c)…On </a:t>
            </a:r>
            <a:r>
              <a:rPr lang="en-IN" sz="2400" dirty="0"/>
              <a:t>indecision of BOT</a:t>
            </a:r>
            <a:endParaRPr lang="en-IN" sz="2200" dirty="0" smtClean="0"/>
          </a:p>
          <a:p>
            <a:r>
              <a:rPr lang="en-IN" sz="2200" dirty="0" smtClean="0"/>
              <a:t>The </a:t>
            </a:r>
            <a:r>
              <a:rPr lang="en-IN" sz="2200" dirty="0"/>
              <a:t>Actuary report as on 31</a:t>
            </a:r>
            <a:r>
              <a:rPr lang="en-IN" sz="2200" baseline="30000" dirty="0"/>
              <a:t>st</a:t>
            </a:r>
            <a:r>
              <a:rPr lang="en-IN" sz="2200" dirty="0"/>
              <a:t> March, 2005 is only discussed/ stretched, a fresh report as of 31</a:t>
            </a:r>
            <a:r>
              <a:rPr lang="en-IN" sz="2200" baseline="30000" dirty="0"/>
              <a:t>st</a:t>
            </a:r>
            <a:r>
              <a:rPr lang="en-IN" sz="2200" dirty="0"/>
              <a:t> March, 2011 was sought. </a:t>
            </a:r>
            <a:endParaRPr lang="en-IN" sz="2200" dirty="0" smtClean="0"/>
          </a:p>
          <a:p>
            <a:r>
              <a:rPr lang="en-IN" sz="2200" dirty="0" smtClean="0"/>
              <a:t>As </a:t>
            </a:r>
            <a:r>
              <a:rPr lang="en-IN" sz="2200" dirty="0"/>
              <a:t>of September, 2012 to April, 2013 i.e. during the period of performance review of Coal Mines Provident Fund Organisation” by the 30</a:t>
            </a:r>
            <a:r>
              <a:rPr lang="en-IN" sz="2200" baseline="30000" dirty="0"/>
              <a:t>th</a:t>
            </a:r>
            <a:r>
              <a:rPr lang="en-IN" sz="2200" dirty="0"/>
              <a:t> Standing Committee on Coal and Steel (2012-2013), also, the matter is still in fluid stage of collecting data from the coal companies for the Actuarial ‘research’ (as mentioned in the report</a:t>
            </a:r>
            <a:r>
              <a:rPr lang="en-IN" sz="2200" dirty="0" smtClean="0"/>
              <a:t>)</a:t>
            </a:r>
          </a:p>
          <a:p>
            <a:r>
              <a:rPr lang="en-IN" sz="2200" dirty="0" smtClean="0"/>
              <a:t> </a:t>
            </a:r>
            <a:r>
              <a:rPr lang="en-IN" sz="2200" dirty="0"/>
              <a:t>it is clear that BOT did not take any decision from 31</a:t>
            </a:r>
            <a:r>
              <a:rPr lang="en-IN" sz="2200" baseline="30000" dirty="0"/>
              <a:t>st</a:t>
            </a:r>
            <a:r>
              <a:rPr lang="en-IN" sz="2200" dirty="0"/>
              <a:t> March, 2004 to April, 2013 on the enhancement </a:t>
            </a:r>
            <a:r>
              <a:rPr lang="en-IN" sz="2200" dirty="0" smtClean="0"/>
              <a:t>and</a:t>
            </a:r>
          </a:p>
          <a:p>
            <a:pPr marL="109728" indent="0">
              <a:buNone/>
            </a:pPr>
            <a:r>
              <a:rPr lang="en-IN" sz="2200" dirty="0" smtClean="0"/>
              <a:t> </a:t>
            </a:r>
            <a:r>
              <a:rPr lang="en-IN" sz="2200" dirty="0"/>
              <a:t>revision of the pension under the </a:t>
            </a:r>
            <a:r>
              <a:rPr lang="en-IN" sz="2200" dirty="0" smtClean="0"/>
              <a:t>scheme</a:t>
            </a:r>
            <a:endParaRPr lang="en-IN" sz="2200" dirty="0"/>
          </a:p>
          <a:p>
            <a:endParaRPr lang="en-IN" dirty="0"/>
          </a:p>
        </p:txBody>
      </p:sp>
      <p:sp>
        <p:nvSpPr>
          <p:cNvPr id="3" name="Title 2"/>
          <p:cNvSpPr>
            <a:spLocks noGrp="1"/>
          </p:cNvSpPr>
          <p:nvPr>
            <p:ph type="title"/>
          </p:nvPr>
        </p:nvSpPr>
        <p:spPr/>
        <p:txBody>
          <a:bodyPr/>
          <a:lstStyle/>
          <a:p>
            <a:r>
              <a:rPr lang="en-IN" b="0" dirty="0" err="1" smtClean="0">
                <a:effectLst/>
              </a:rPr>
              <a:t>Cont</a:t>
            </a:r>
            <a:r>
              <a:rPr lang="en-IN" b="0" dirty="0" smtClean="0">
                <a:effectLst/>
              </a:rPr>
              <a:t>…</a:t>
            </a:r>
            <a:endParaRPr lang="en-IN" b="0"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1731576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54691"/>
          </a:xfrm>
        </p:spPr>
        <p:txBody>
          <a:bodyPr>
            <a:normAutofit/>
          </a:bodyPr>
          <a:lstStyle/>
          <a:p>
            <a:pPr marL="109728" indent="0">
              <a:buNone/>
            </a:pPr>
            <a:r>
              <a:rPr lang="en-IN" sz="2400" dirty="0" smtClean="0"/>
              <a:t>d) …On </a:t>
            </a:r>
            <a:r>
              <a:rPr lang="en-IN" sz="2400" dirty="0"/>
              <a:t>failure of BOT/MOC in protecting pensioners interests</a:t>
            </a:r>
            <a:endParaRPr lang="en-IN" sz="2200" dirty="0" smtClean="0"/>
          </a:p>
          <a:p>
            <a:r>
              <a:rPr lang="en-IN" sz="2200" dirty="0" smtClean="0"/>
              <a:t>The </a:t>
            </a:r>
            <a:r>
              <a:rPr lang="en-IN" sz="2200" dirty="0"/>
              <a:t>enrolment of contract labour in CMPF scheme is not enforced by the CMPFO and the Coal companies. </a:t>
            </a:r>
            <a:endParaRPr lang="en-IN" sz="2200" dirty="0" smtClean="0"/>
          </a:p>
          <a:p>
            <a:r>
              <a:rPr lang="en-IN" sz="2200" dirty="0" smtClean="0"/>
              <a:t>The </a:t>
            </a:r>
            <a:r>
              <a:rPr lang="en-IN" sz="2200" dirty="0"/>
              <a:t>drastic reduction in departmental manpower in CIL/SCCL has severely impacted the live membership of the fund. </a:t>
            </a:r>
            <a:endParaRPr lang="en-IN" sz="2200" dirty="0" smtClean="0"/>
          </a:p>
          <a:p>
            <a:r>
              <a:rPr lang="en-IN" sz="2200" dirty="0" smtClean="0"/>
              <a:t>Though </a:t>
            </a:r>
            <a:r>
              <a:rPr lang="en-IN" sz="2200" dirty="0"/>
              <a:t>core mining activities like OB removal, Coal extraction etc. are outsourced, the employees of contractor, mostly contract labour are not made members </a:t>
            </a:r>
            <a:r>
              <a:rPr lang="en-IN" sz="2200" dirty="0" smtClean="0"/>
              <a:t>of   CMPF</a:t>
            </a:r>
            <a:r>
              <a:rPr lang="en-IN" sz="2200" dirty="0"/>
              <a:t> </a:t>
            </a:r>
            <a:r>
              <a:rPr lang="en-IN" sz="2200" dirty="0" smtClean="0"/>
              <a:t>as a result </a:t>
            </a:r>
            <a:r>
              <a:rPr lang="en-IN" sz="2200" dirty="0"/>
              <a:t>the fund’s </a:t>
            </a:r>
            <a:r>
              <a:rPr lang="en-IN" sz="2200" dirty="0" smtClean="0"/>
              <a:t>health</a:t>
            </a:r>
          </a:p>
          <a:p>
            <a:pPr marL="109728" indent="0">
              <a:buNone/>
            </a:pPr>
            <a:r>
              <a:rPr lang="en-IN" sz="2200" dirty="0" smtClean="0"/>
              <a:t>   is severely affected.</a:t>
            </a:r>
          </a:p>
          <a:p>
            <a:pPr>
              <a:buFont typeface="Arial" charset="0"/>
              <a:buChar char="•"/>
            </a:pPr>
            <a:endParaRPr lang="en-IN" dirty="0"/>
          </a:p>
          <a:p>
            <a:endParaRPr lang="en-IN" dirty="0"/>
          </a:p>
        </p:txBody>
      </p:sp>
      <p:sp>
        <p:nvSpPr>
          <p:cNvPr id="3" name="Title 2"/>
          <p:cNvSpPr>
            <a:spLocks noGrp="1"/>
          </p:cNvSpPr>
          <p:nvPr>
            <p:ph type="title"/>
          </p:nvPr>
        </p:nvSpPr>
        <p:spPr/>
        <p:txBody>
          <a:bodyPr/>
          <a:lstStyle/>
          <a:p>
            <a:pPr algn="ctr"/>
            <a:r>
              <a:rPr lang="en-IN" b="0" dirty="0" err="1" smtClean="0">
                <a:effectLst/>
              </a:rPr>
              <a:t>Cont</a:t>
            </a:r>
            <a:r>
              <a:rPr lang="en-IN" b="0" dirty="0" smtClean="0">
                <a:effectLst/>
              </a:rPr>
              <a:t>…</a:t>
            </a:r>
            <a:endParaRPr lang="en-IN" b="0"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5416971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IN" dirty="0" smtClean="0"/>
              <a:t>e)…On </a:t>
            </a:r>
            <a:r>
              <a:rPr lang="en-IN" dirty="0"/>
              <a:t>withdrawal of </a:t>
            </a:r>
            <a:r>
              <a:rPr lang="en-IN" dirty="0" smtClean="0"/>
              <a:t>option</a:t>
            </a:r>
            <a:endParaRPr lang="en-IN" b="1" dirty="0" smtClean="0"/>
          </a:p>
          <a:p>
            <a:r>
              <a:rPr lang="en-IN" sz="2200" dirty="0" smtClean="0"/>
              <a:t>Though </a:t>
            </a:r>
            <a:r>
              <a:rPr lang="en-IN" sz="2200" dirty="0"/>
              <a:t>no suggestion of the Actuary was taken cognizance/acted upon, the provision of option </a:t>
            </a:r>
            <a:r>
              <a:rPr lang="en-IN" sz="2200" dirty="0" smtClean="0"/>
              <a:t>under Rule 15 (1) (b) and 15 (1) (c )was </a:t>
            </a:r>
            <a:r>
              <a:rPr lang="en-IN" sz="2200" dirty="0"/>
              <a:t>removed by an administrative order from the Central government, with retrospective effect. Again it clearly indicates lack of professionalism in framing the scheme itself. </a:t>
            </a:r>
            <a:endParaRPr lang="en-IN" sz="2200" dirty="0" smtClean="0"/>
          </a:p>
          <a:p>
            <a:r>
              <a:rPr lang="en-IN" sz="2200" dirty="0" smtClean="0"/>
              <a:t>Though </a:t>
            </a:r>
            <a:r>
              <a:rPr lang="en-IN" sz="2200" dirty="0"/>
              <a:t>the Actuary report was submitted on 17</a:t>
            </a:r>
            <a:r>
              <a:rPr lang="en-IN" sz="2200" baseline="30000" dirty="0"/>
              <a:t>th</a:t>
            </a:r>
            <a:r>
              <a:rPr lang="en-IN" sz="2200" dirty="0"/>
              <a:t> November 2006, by adopting delay tactics, and palpable indecision the BOT/MOC dragged its feet for more than a decade (from the date of submission of Actuarial report dated 17</a:t>
            </a:r>
            <a:r>
              <a:rPr lang="en-IN" sz="2200" baseline="30000" dirty="0"/>
              <a:t>th</a:t>
            </a:r>
            <a:r>
              <a:rPr lang="en-IN" sz="2200" dirty="0"/>
              <a:t> November, 2006) making the  problem complex and </a:t>
            </a:r>
            <a:endParaRPr lang="en-IN" sz="2200" dirty="0" smtClean="0"/>
          </a:p>
          <a:p>
            <a:pPr marL="109728" indent="0">
              <a:buNone/>
            </a:pPr>
            <a:r>
              <a:rPr lang="en-IN" sz="2200" dirty="0" smtClean="0"/>
              <a:t>intractable.</a:t>
            </a:r>
            <a:endParaRPr lang="en-IN" sz="2200" dirty="0"/>
          </a:p>
          <a:p>
            <a:endParaRPr lang="en-IN" dirty="0"/>
          </a:p>
        </p:txBody>
      </p:sp>
      <p:sp>
        <p:nvSpPr>
          <p:cNvPr id="3" name="Title 2"/>
          <p:cNvSpPr>
            <a:spLocks noGrp="1"/>
          </p:cNvSpPr>
          <p:nvPr>
            <p:ph type="title"/>
          </p:nvPr>
        </p:nvSpPr>
        <p:spPr/>
        <p:txBody>
          <a:bodyPr>
            <a:normAutofit/>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16240975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IN" sz="2800" dirty="0" smtClean="0"/>
              <a:t>f) …On </a:t>
            </a:r>
            <a:r>
              <a:rPr lang="en-IN" sz="2800" dirty="0"/>
              <a:t>committee’s report to BOT</a:t>
            </a:r>
            <a:endParaRPr lang="en-IN" sz="2800" dirty="0" smtClean="0"/>
          </a:p>
          <a:p>
            <a:r>
              <a:rPr lang="en-IN" sz="2800" dirty="0" smtClean="0"/>
              <a:t>Though the committee</a:t>
            </a:r>
            <a:r>
              <a:rPr lang="en-IN" sz="2800" dirty="0"/>
              <a:t> </a:t>
            </a:r>
            <a:r>
              <a:rPr lang="en-IN" sz="2800" dirty="0" smtClean="0"/>
              <a:t>appointed by BOT submitted its report </a:t>
            </a:r>
            <a:r>
              <a:rPr lang="en-IN" sz="2800" dirty="0"/>
              <a:t>to </a:t>
            </a:r>
            <a:r>
              <a:rPr lang="en-IN" sz="2800" dirty="0" smtClean="0"/>
              <a:t>the BOT </a:t>
            </a:r>
            <a:r>
              <a:rPr lang="en-IN" sz="2800" dirty="0"/>
              <a:t>in April, </a:t>
            </a:r>
            <a:r>
              <a:rPr lang="en-IN" sz="2800" dirty="0" smtClean="0"/>
              <a:t>2013, </a:t>
            </a:r>
            <a:r>
              <a:rPr lang="en-IN" sz="2800" dirty="0"/>
              <a:t>a</a:t>
            </a:r>
            <a:r>
              <a:rPr lang="en-IN" sz="2800" dirty="0" smtClean="0"/>
              <a:t>s </a:t>
            </a:r>
            <a:r>
              <a:rPr lang="en-IN" sz="2800" dirty="0"/>
              <a:t>of </a:t>
            </a:r>
            <a:r>
              <a:rPr lang="en-IN" sz="2800" dirty="0" smtClean="0"/>
              <a:t>today (15-11-2017)  </a:t>
            </a:r>
            <a:r>
              <a:rPr lang="en-IN" sz="2800" dirty="0"/>
              <a:t>4</a:t>
            </a:r>
            <a:r>
              <a:rPr lang="en-IN" sz="2800" dirty="0" smtClean="0"/>
              <a:t> </a:t>
            </a:r>
            <a:r>
              <a:rPr lang="en-IN" sz="2800" dirty="0"/>
              <a:t>years after the submission of report, </a:t>
            </a:r>
            <a:r>
              <a:rPr lang="en-IN" sz="2800" dirty="0" smtClean="0"/>
              <a:t>nothing has </a:t>
            </a:r>
            <a:r>
              <a:rPr lang="en-IN" sz="2800" dirty="0"/>
              <a:t>been decided on enhancement of pension under CMPS </a:t>
            </a:r>
            <a:r>
              <a:rPr lang="en-IN" sz="2800" dirty="0" smtClean="0"/>
              <a:t>1998.</a:t>
            </a:r>
            <a:endParaRPr lang="en-IN" sz="2800" dirty="0"/>
          </a:p>
        </p:txBody>
      </p:sp>
      <p:sp>
        <p:nvSpPr>
          <p:cNvPr id="3" name="Title 2"/>
          <p:cNvSpPr>
            <a:spLocks noGrp="1"/>
          </p:cNvSpPr>
          <p:nvPr>
            <p:ph type="title"/>
          </p:nvPr>
        </p:nvSpPr>
        <p:spPr/>
        <p:txBody>
          <a:bodyPr>
            <a:normAutofit/>
          </a:bodyPr>
          <a:lstStyle/>
          <a:p>
            <a:r>
              <a:rPr lang="en-IN" b="0" dirty="0" err="1" smtClean="0">
                <a:effectLst/>
              </a:rPr>
              <a:t>Cont</a:t>
            </a:r>
            <a:r>
              <a:rPr lang="en-IN" b="0" dirty="0" smtClean="0">
                <a:effectLst/>
              </a:rPr>
              <a:t>…</a:t>
            </a:r>
            <a:endParaRPr lang="en-IN" b="0"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121982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lvl="0" indent="0">
              <a:buNone/>
            </a:pPr>
            <a:r>
              <a:rPr lang="en-US" dirty="0" smtClean="0"/>
              <a:t>Management Committee members</a:t>
            </a:r>
          </a:p>
          <a:p>
            <a:pPr marL="109728" lvl="0" indent="0">
              <a:buNone/>
            </a:pPr>
            <a:r>
              <a:rPr lang="en-US" dirty="0" smtClean="0"/>
              <a:t>S/Sri</a:t>
            </a:r>
          </a:p>
          <a:p>
            <a:pPr marL="109728" lvl="0" indent="0">
              <a:buNone/>
            </a:pPr>
            <a:r>
              <a:rPr lang="en-US" dirty="0" err="1" smtClean="0"/>
              <a:t>P.Vasudeva</a:t>
            </a:r>
            <a:r>
              <a:rPr lang="en-US" dirty="0" smtClean="0"/>
              <a:t> </a:t>
            </a:r>
            <a:r>
              <a:rPr lang="en-US" dirty="0"/>
              <a:t>Rao		</a:t>
            </a:r>
            <a:r>
              <a:rPr lang="en-US" dirty="0" smtClean="0"/>
              <a:t>President                       </a:t>
            </a:r>
            <a:endParaRPr lang="en-IN" dirty="0"/>
          </a:p>
          <a:p>
            <a:pPr marL="109728" lvl="0" indent="0">
              <a:buNone/>
            </a:pPr>
            <a:r>
              <a:rPr lang="en-US" dirty="0" err="1" smtClean="0"/>
              <a:t>V.V.Satyalingam</a:t>
            </a:r>
            <a:r>
              <a:rPr lang="en-US" dirty="0"/>
              <a:t>	</a:t>
            </a:r>
            <a:r>
              <a:rPr lang="en-US" dirty="0" smtClean="0"/>
              <a:t>         Vice </a:t>
            </a:r>
            <a:r>
              <a:rPr lang="en-US" dirty="0"/>
              <a:t>President              </a:t>
            </a:r>
            <a:r>
              <a:rPr lang="en-US" dirty="0" smtClean="0"/>
              <a:t> </a:t>
            </a:r>
            <a:r>
              <a:rPr lang="en-US" dirty="0" err="1" smtClean="0"/>
              <a:t>J.V.Dattatreyulu</a:t>
            </a:r>
            <a:r>
              <a:rPr lang="en-US" dirty="0"/>
              <a:t>		Gen. Secretary             </a:t>
            </a:r>
            <a:endParaRPr lang="en-IN" dirty="0"/>
          </a:p>
          <a:p>
            <a:pPr marL="109728" lvl="0" indent="0">
              <a:buNone/>
            </a:pPr>
            <a:r>
              <a:rPr lang="en-US" dirty="0" err="1" smtClean="0"/>
              <a:t>P.V.V.S.N.Reddy</a:t>
            </a:r>
            <a:r>
              <a:rPr lang="en-US" dirty="0"/>
              <a:t>	</a:t>
            </a:r>
            <a:r>
              <a:rPr lang="en-US" dirty="0" smtClean="0"/>
              <a:t>          </a:t>
            </a:r>
            <a:r>
              <a:rPr lang="en-US" dirty="0" err="1" smtClean="0"/>
              <a:t>Jt.Secretary</a:t>
            </a:r>
            <a:r>
              <a:rPr lang="en-US" dirty="0" smtClean="0"/>
              <a:t>                     </a:t>
            </a:r>
            <a:endParaRPr lang="en-IN" dirty="0"/>
          </a:p>
          <a:p>
            <a:pPr marL="109728" lvl="0" indent="0">
              <a:buNone/>
            </a:pPr>
            <a:r>
              <a:rPr lang="en-US" dirty="0" err="1" smtClean="0"/>
              <a:t>A.Sridhar</a:t>
            </a:r>
            <a:r>
              <a:rPr lang="en-US" dirty="0" smtClean="0"/>
              <a:t> Rao</a:t>
            </a:r>
            <a:r>
              <a:rPr lang="en-US" dirty="0"/>
              <a:t>		Treasurer                       </a:t>
            </a:r>
            <a:endParaRPr lang="en-IN" dirty="0"/>
          </a:p>
          <a:p>
            <a:pPr marL="109728" lvl="0" indent="0">
              <a:buNone/>
            </a:pPr>
            <a:r>
              <a:rPr lang="en-US" dirty="0"/>
              <a:t> </a:t>
            </a:r>
            <a:r>
              <a:rPr lang="en-US" dirty="0" smtClean="0"/>
              <a:t>                          </a:t>
            </a:r>
          </a:p>
          <a:p>
            <a:pPr lvl="0"/>
            <a:endParaRPr lang="en-US" dirty="0"/>
          </a:p>
          <a:p>
            <a:pPr lvl="0"/>
            <a:r>
              <a:rPr lang="en-US" dirty="0" smtClean="0"/>
              <a:t>                   </a:t>
            </a:r>
            <a:endParaRPr lang="en-IN" dirty="0"/>
          </a:p>
        </p:txBody>
      </p:sp>
      <p:sp>
        <p:nvSpPr>
          <p:cNvPr id="3" name="Title 2"/>
          <p:cNvSpPr>
            <a:spLocks noGrp="1"/>
          </p:cNvSpPr>
          <p:nvPr>
            <p:ph type="title"/>
          </p:nvPr>
        </p:nvSpPr>
        <p:spPr/>
        <p:txBody>
          <a:bodyPr/>
          <a:lstStyle/>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29200"/>
            <a:ext cx="2133600" cy="1828800"/>
          </a:xfrm>
          <a:prstGeom prst="rect">
            <a:avLst/>
          </a:prstGeom>
        </p:spPr>
      </p:pic>
    </p:spTree>
    <p:extLst>
      <p:ext uri="{BB962C8B-B14F-4D97-AF65-F5344CB8AC3E}">
        <p14:creationId xmlns:p14="http://schemas.microsoft.com/office/powerpoint/2010/main" val="4948432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IN" sz="2800" dirty="0" smtClean="0"/>
              <a:t>g) …on </a:t>
            </a:r>
            <a:r>
              <a:rPr lang="en-IN" sz="2800" dirty="0"/>
              <a:t>inaction of JBCCI</a:t>
            </a:r>
            <a:endParaRPr lang="en-IN" sz="2800" dirty="0" smtClean="0"/>
          </a:p>
          <a:p>
            <a:r>
              <a:rPr lang="en-IN" sz="2800" dirty="0" smtClean="0"/>
              <a:t>Though </a:t>
            </a:r>
            <a:r>
              <a:rPr lang="en-IN" sz="2800" dirty="0"/>
              <a:t>the </a:t>
            </a:r>
            <a:r>
              <a:rPr lang="en-IN" sz="2800" dirty="0" smtClean="0"/>
              <a:t>NCWA-IX agreement </a:t>
            </a:r>
            <a:r>
              <a:rPr lang="en-IN" sz="2800" dirty="0"/>
              <a:t>was signed on 31</a:t>
            </a:r>
            <a:r>
              <a:rPr lang="en-IN" sz="2800" baseline="30000" dirty="0"/>
              <a:t>st</a:t>
            </a:r>
            <a:r>
              <a:rPr lang="en-IN" sz="2800" dirty="0"/>
              <a:t> January 2012 i.e. 4 and half years ago nothing has been done on the </a:t>
            </a:r>
            <a:r>
              <a:rPr lang="en-IN" sz="2800" dirty="0" smtClean="0"/>
              <a:t>issue of recommendations </a:t>
            </a:r>
            <a:r>
              <a:rPr lang="en-IN" sz="2800" dirty="0"/>
              <a:t>of the committee to the BOT</a:t>
            </a:r>
            <a:r>
              <a:rPr lang="en-IN" sz="2800" dirty="0" smtClean="0"/>
              <a:t>.</a:t>
            </a:r>
          </a:p>
          <a:p>
            <a:r>
              <a:rPr lang="en-IN" sz="2800" dirty="0" smtClean="0"/>
              <a:t>Fortunately NCWA-X took a decision to sustain the fund for some more years.</a:t>
            </a:r>
          </a:p>
          <a:p>
            <a:endParaRPr lang="en-IN" dirty="0"/>
          </a:p>
        </p:txBody>
      </p:sp>
      <p:sp>
        <p:nvSpPr>
          <p:cNvPr id="3" name="Title 2"/>
          <p:cNvSpPr>
            <a:spLocks noGrp="1"/>
          </p:cNvSpPr>
          <p:nvPr>
            <p:ph type="title"/>
          </p:nvPr>
        </p:nvSpPr>
        <p:spPr/>
        <p:txBody>
          <a:bodyPr/>
          <a:lstStyle/>
          <a:p>
            <a:r>
              <a:rPr lang="en-IN" b="0" dirty="0" err="1" smtClean="0">
                <a:effectLst/>
              </a:rPr>
              <a:t>Cont</a:t>
            </a:r>
            <a:r>
              <a:rPr lang="en-IN" b="0" dirty="0" smtClean="0">
                <a:effectLst/>
              </a:rPr>
              <a:t>…</a:t>
            </a:r>
            <a:endParaRPr lang="en-IN" b="0"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40522584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IN" sz="2400" dirty="0" smtClean="0"/>
              <a:t>h) …on </a:t>
            </a:r>
            <a:r>
              <a:rPr lang="en-IN" sz="2400" dirty="0"/>
              <a:t>violation of Labour laws </a:t>
            </a:r>
            <a:endParaRPr lang="en-IN" sz="2400" dirty="0" smtClean="0"/>
          </a:p>
          <a:p>
            <a:r>
              <a:rPr lang="en-IN" sz="2400" dirty="0" smtClean="0"/>
              <a:t>Contract </a:t>
            </a:r>
            <a:r>
              <a:rPr lang="en-IN" sz="2400" dirty="0"/>
              <a:t>Labour (Regulation &amp; Abolition) </a:t>
            </a:r>
            <a:r>
              <a:rPr lang="en-IN" sz="2400" dirty="0" smtClean="0"/>
              <a:t>Act, 1970</a:t>
            </a:r>
            <a:r>
              <a:rPr lang="en-IN" sz="2400" dirty="0"/>
              <a:t/>
            </a:r>
            <a:br>
              <a:rPr lang="en-IN" sz="2400" dirty="0"/>
            </a:br>
            <a:r>
              <a:rPr lang="en-IN" sz="2600" dirty="0" smtClean="0"/>
              <a:t> </a:t>
            </a:r>
            <a:r>
              <a:rPr lang="en-IN" sz="2600" dirty="0"/>
              <a:t>is grossly violated in coal industry. </a:t>
            </a:r>
            <a:endParaRPr lang="en-IN" sz="2600" dirty="0" smtClean="0"/>
          </a:p>
          <a:p>
            <a:r>
              <a:rPr lang="en-IN" sz="2600" dirty="0" smtClean="0"/>
              <a:t>Contractors</a:t>
            </a:r>
            <a:r>
              <a:rPr lang="en-IN" sz="2600" dirty="0"/>
              <a:t>’ workmen on perennial/core mining jobs like OB removal, coal production and despatches in the guise of deploying machines are employed for over several years. </a:t>
            </a:r>
            <a:endParaRPr lang="en-IN" sz="2600" dirty="0" smtClean="0"/>
          </a:p>
          <a:p>
            <a:r>
              <a:rPr lang="en-IN" sz="2600" dirty="0" smtClean="0"/>
              <a:t>There </a:t>
            </a:r>
            <a:r>
              <a:rPr lang="en-IN" sz="2600" dirty="0"/>
              <a:t>is no uniform minimum wage to the contract labour throughout the coal industry. Some get paid the lowest wage of </a:t>
            </a:r>
            <a:r>
              <a:rPr lang="en-IN" sz="2600" dirty="0" smtClean="0"/>
              <a:t>departmental coal </a:t>
            </a:r>
            <a:r>
              <a:rPr lang="en-IN" sz="2600" dirty="0"/>
              <a:t>worker in unskilled category while majority get paid the minimum wage prevalent in different states. </a:t>
            </a:r>
            <a:endParaRPr lang="en-IN" sz="2600" dirty="0" smtClean="0"/>
          </a:p>
          <a:p>
            <a:r>
              <a:rPr lang="en-IN" sz="2600" dirty="0" smtClean="0"/>
              <a:t>As </a:t>
            </a:r>
            <a:r>
              <a:rPr lang="en-IN" sz="2600" dirty="0"/>
              <a:t>a result their contribution to the CMPF is not substantial. </a:t>
            </a:r>
          </a:p>
          <a:p>
            <a:endParaRPr lang="en-IN" dirty="0"/>
          </a:p>
        </p:txBody>
      </p:sp>
      <p:sp>
        <p:nvSpPr>
          <p:cNvPr id="3" name="Title 2"/>
          <p:cNvSpPr>
            <a:spLocks noGrp="1"/>
          </p:cNvSpPr>
          <p:nvPr>
            <p:ph type="title"/>
          </p:nvPr>
        </p:nvSpPr>
        <p:spPr/>
        <p:txBody>
          <a:bodyPr>
            <a:normAutofit/>
          </a:bodyPr>
          <a:lstStyle/>
          <a:p>
            <a:r>
              <a:rPr lang="en-IN" sz="3600" b="0" dirty="0" err="1" smtClean="0">
                <a:effectLst/>
              </a:rPr>
              <a:t>Cont</a:t>
            </a:r>
            <a:r>
              <a:rPr lang="en-IN" sz="3600" b="0" dirty="0" smtClean="0">
                <a:effectLst/>
              </a:rPr>
              <a:t>…</a:t>
            </a:r>
            <a:endParaRPr lang="en-IN" sz="3600" b="0"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0033994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Annual reports, BOT minutes, Actuarial valuation reports from CMPFO were obtained through RTI.</a:t>
            </a:r>
          </a:p>
          <a:p>
            <a:r>
              <a:rPr lang="en-IN" dirty="0" smtClean="0"/>
              <a:t>Perusal of these reports makes it clear that BOT was seeking reports from Actuary and various committees but never taking any decision.</a:t>
            </a:r>
            <a:endParaRPr lang="en-IN" dirty="0"/>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2285654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N" dirty="0"/>
              <a:t>1</a:t>
            </a:r>
            <a:r>
              <a:rPr lang="en-IN" dirty="0" smtClean="0"/>
              <a:t>)  Met </a:t>
            </a:r>
            <a:r>
              <a:rPr lang="en-IN" dirty="0" err="1" smtClean="0"/>
              <a:t>Smt.Kavitha</a:t>
            </a:r>
            <a:r>
              <a:rPr lang="en-IN" dirty="0" smtClean="0"/>
              <a:t>, Hon’ble M.P of </a:t>
            </a:r>
            <a:r>
              <a:rPr lang="en-IN" dirty="0" err="1" smtClean="0"/>
              <a:t>Nizambad</a:t>
            </a:r>
            <a:r>
              <a:rPr lang="en-IN" dirty="0" smtClean="0"/>
              <a:t>  twice and represented about the pension issue and also briefed her about PRP.</a:t>
            </a:r>
          </a:p>
          <a:p>
            <a:pPr marL="109728" indent="0">
              <a:buNone/>
            </a:pPr>
            <a:r>
              <a:rPr lang="en-IN" dirty="0"/>
              <a:t>2</a:t>
            </a:r>
            <a:r>
              <a:rPr lang="en-IN" dirty="0" smtClean="0"/>
              <a:t>) Gave a draft letter to be addressed by her to </a:t>
            </a:r>
            <a:r>
              <a:rPr lang="en-IN" dirty="0" err="1" smtClean="0"/>
              <a:t>Sri.Piyush</a:t>
            </a:r>
            <a:r>
              <a:rPr lang="en-IN" dirty="0" smtClean="0"/>
              <a:t> Goyal, Minister for Coal.</a:t>
            </a:r>
          </a:p>
          <a:p>
            <a:pPr marL="109728" indent="0">
              <a:buNone/>
            </a:pPr>
            <a:r>
              <a:rPr lang="en-IN" dirty="0"/>
              <a:t>3</a:t>
            </a:r>
            <a:r>
              <a:rPr lang="en-IN" dirty="0" smtClean="0"/>
              <a:t>) Prepared draft questionnaire for the MPs of Telangana to be raised in parliament. </a:t>
            </a:r>
          </a:p>
          <a:p>
            <a:pPr marL="109728" indent="0">
              <a:buNone/>
            </a:pPr>
            <a:r>
              <a:rPr lang="en-IN" dirty="0"/>
              <a:t>4</a:t>
            </a:r>
            <a:r>
              <a:rPr lang="en-IN" dirty="0" smtClean="0"/>
              <a:t>) Also shared the same with AIACE</a:t>
            </a:r>
            <a:endParaRPr lang="en-IN" dirty="0"/>
          </a:p>
        </p:txBody>
      </p:sp>
      <p:sp>
        <p:nvSpPr>
          <p:cNvPr id="3" name="Title 2"/>
          <p:cNvSpPr>
            <a:spLocks noGrp="1"/>
          </p:cNvSpPr>
          <p:nvPr>
            <p:ph type="title"/>
          </p:nvPr>
        </p:nvSpPr>
        <p:spPr/>
        <p:txBody>
          <a:bodyPr>
            <a:normAutofit/>
          </a:bodyPr>
          <a:lstStyle/>
          <a:p>
            <a:r>
              <a:rPr lang="en-IN" sz="3200" b="0" dirty="0" smtClean="0">
                <a:effectLst/>
              </a:rPr>
              <a:t>4. Efforts by SROWA</a:t>
            </a:r>
            <a:endParaRPr lang="en-IN" sz="3200" b="0"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40334430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IN" dirty="0"/>
              <a:t>5</a:t>
            </a:r>
            <a:r>
              <a:rPr lang="en-IN" dirty="0" smtClean="0"/>
              <a:t>) Gave a memorandum to Hon’ble Minister for Labour and Employment, GOI, </a:t>
            </a:r>
            <a:r>
              <a:rPr lang="en-IN" dirty="0" err="1" smtClean="0"/>
              <a:t>Sri.Bandaru</a:t>
            </a:r>
            <a:r>
              <a:rPr lang="en-IN" dirty="0" smtClean="0"/>
              <a:t> </a:t>
            </a:r>
            <a:r>
              <a:rPr lang="en-IN" dirty="0" err="1" smtClean="0"/>
              <a:t>Dattatreya</a:t>
            </a:r>
            <a:r>
              <a:rPr lang="en-IN" dirty="0" smtClean="0"/>
              <a:t>.</a:t>
            </a:r>
          </a:p>
          <a:p>
            <a:pPr marL="109728" indent="0">
              <a:buNone/>
            </a:pPr>
            <a:r>
              <a:rPr lang="en-IN" dirty="0"/>
              <a:t>6</a:t>
            </a:r>
            <a:r>
              <a:rPr lang="en-IN" dirty="0" smtClean="0"/>
              <a:t>) Gave two representations to C&amp;MD, SCCL on PRP, CPRMSE and requested him to use his good offices for revision of pension under CMPS 1998. </a:t>
            </a:r>
          </a:p>
          <a:p>
            <a:pPr marL="109728" indent="0">
              <a:buNone/>
            </a:pPr>
            <a:r>
              <a:rPr lang="en-IN" dirty="0"/>
              <a:t>7</a:t>
            </a:r>
            <a:r>
              <a:rPr lang="en-IN" dirty="0" smtClean="0"/>
              <a:t>) Gave a representation to Director (PA&amp;W),     SCCL to take up the issue of   </a:t>
            </a:r>
          </a:p>
          <a:p>
            <a:pPr marL="109728" indent="0">
              <a:buNone/>
            </a:pPr>
            <a:r>
              <a:rPr lang="en-IN" dirty="0" smtClean="0"/>
              <a:t>  pension in his capacity as member</a:t>
            </a:r>
          </a:p>
          <a:p>
            <a:pPr marL="109728" indent="0">
              <a:buNone/>
            </a:pPr>
            <a:r>
              <a:rPr lang="en-IN" dirty="0" smtClean="0"/>
              <a:t>  of BOT/JBCCI</a:t>
            </a:r>
            <a:endParaRPr lang="en-IN" dirty="0"/>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0423375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N" dirty="0" smtClean="0"/>
              <a:t>8) Sent a representation dated.27.09.2016 on behalf of ‘Coal Mines Pensioners Association’ on the pension issue to the Hon’ble Chief Minister.</a:t>
            </a:r>
          </a:p>
          <a:p>
            <a:pPr marL="109728" indent="0">
              <a:buNone/>
            </a:pPr>
            <a:r>
              <a:rPr lang="en-IN" dirty="0" smtClean="0"/>
              <a:t>9) Sent a representation dated.18.09.2016 to the Hon’ble Chief Minister on PRP.</a:t>
            </a:r>
          </a:p>
          <a:p>
            <a:pPr marL="109728" indent="0">
              <a:buNone/>
            </a:pPr>
            <a:r>
              <a:rPr lang="en-IN" dirty="0" smtClean="0"/>
              <a:t>10) Met </a:t>
            </a:r>
            <a:r>
              <a:rPr lang="en-IN" dirty="0" err="1" smtClean="0"/>
              <a:t>Sri.Jalagam</a:t>
            </a:r>
            <a:r>
              <a:rPr lang="en-IN" dirty="0" smtClean="0"/>
              <a:t> </a:t>
            </a:r>
            <a:r>
              <a:rPr lang="en-IN" dirty="0" err="1" smtClean="0"/>
              <a:t>Venkat</a:t>
            </a:r>
            <a:r>
              <a:rPr lang="en-IN" dirty="0" smtClean="0"/>
              <a:t> Rao Hon’ble MLA </a:t>
            </a:r>
            <a:r>
              <a:rPr lang="en-IN" dirty="0" err="1" smtClean="0"/>
              <a:t>Kothagudem</a:t>
            </a:r>
            <a:r>
              <a:rPr lang="en-IN" dirty="0" smtClean="0"/>
              <a:t> on 24-09-2016 at Hyderabad and sought his good offices with Hon’ble CM for resolving PRP and pension issues</a:t>
            </a:r>
          </a:p>
          <a:p>
            <a:pPr marL="109728" indent="0">
              <a:buNone/>
            </a:pPr>
            <a:r>
              <a:rPr lang="en-IN" dirty="0" smtClean="0"/>
              <a:t> immediately.</a:t>
            </a:r>
          </a:p>
          <a:p>
            <a:endParaRPr lang="en-IN" dirty="0"/>
          </a:p>
        </p:txBody>
      </p:sp>
      <p:sp>
        <p:nvSpPr>
          <p:cNvPr id="3" name="Title 2"/>
          <p:cNvSpPr>
            <a:spLocks noGrp="1"/>
          </p:cNvSpPr>
          <p:nvPr>
            <p:ph type="title"/>
          </p:nvPr>
        </p:nvSpPr>
        <p:spPr/>
        <p:txBody>
          <a:bodyPr/>
          <a:lstStyle/>
          <a:p>
            <a:r>
              <a:rPr lang="en-IN" dirty="0" smtClean="0"/>
              <a:t>Cont..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6132943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N" dirty="0" smtClean="0"/>
              <a:t>11) Met </a:t>
            </a:r>
            <a:r>
              <a:rPr lang="en-IN" dirty="0" err="1" smtClean="0"/>
              <a:t>Sri.Balka</a:t>
            </a:r>
            <a:r>
              <a:rPr lang="en-IN" dirty="0" smtClean="0"/>
              <a:t> Suman Hon’ble MP, </a:t>
            </a:r>
            <a:r>
              <a:rPr lang="en-IN" dirty="0" err="1" smtClean="0"/>
              <a:t>Peddapalle</a:t>
            </a:r>
            <a:r>
              <a:rPr lang="en-IN" dirty="0" smtClean="0"/>
              <a:t> constituency on 20-10-2016 and sought his good offices for resolving PRP and revision of pension issues.</a:t>
            </a:r>
            <a:endParaRPr lang="en-IN" dirty="0"/>
          </a:p>
        </p:txBody>
      </p:sp>
      <p:sp>
        <p:nvSpPr>
          <p:cNvPr id="3" name="Title 2"/>
          <p:cNvSpPr>
            <a:spLocks noGrp="1"/>
          </p:cNvSpPr>
          <p:nvPr>
            <p:ph type="title"/>
          </p:nvPr>
        </p:nvSpPr>
        <p:spPr/>
        <p:txBody>
          <a:bodyPr/>
          <a:lstStyle/>
          <a:p>
            <a:r>
              <a:rPr lang="en-IN" dirty="0" smtClean="0"/>
              <a:t>Cont..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9782395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IN" dirty="0" smtClean="0"/>
              <a:t>12) Filed two RTI applications to MOC/CMPFO on reports of Actuarial evaluations since the inception of the scheme and minutes of BOT meetings since 2010. Got the information</a:t>
            </a:r>
          </a:p>
          <a:p>
            <a:pPr marL="109728" indent="0">
              <a:buNone/>
            </a:pPr>
            <a:r>
              <a:rPr lang="en-IN" dirty="0" smtClean="0"/>
              <a:t>13) Filed an RTI application to Energy department, government of Telangana to furnish copies of G.O.s regarding pay scales of employees, fixing targets and monitoring, MOU rating etc. Reply to be received</a:t>
            </a:r>
          </a:p>
          <a:p>
            <a:pPr marL="109728" indent="0">
              <a:buNone/>
            </a:pPr>
            <a:r>
              <a:rPr lang="en-IN" dirty="0" smtClean="0"/>
              <a:t>14) Filed an RTI </a:t>
            </a:r>
            <a:r>
              <a:rPr lang="en-IN" dirty="0"/>
              <a:t>application to SCCL </a:t>
            </a:r>
            <a:endParaRPr lang="en-IN" dirty="0" smtClean="0"/>
          </a:p>
          <a:p>
            <a:pPr marL="109728" indent="0">
              <a:buNone/>
            </a:pPr>
            <a:r>
              <a:rPr lang="en-IN" dirty="0" smtClean="0"/>
              <a:t>asking </a:t>
            </a:r>
            <a:r>
              <a:rPr lang="en-IN" dirty="0"/>
              <a:t>details of PRP, </a:t>
            </a:r>
            <a:endParaRPr lang="en-IN" dirty="0" smtClean="0"/>
          </a:p>
          <a:p>
            <a:pPr marL="109728" indent="0">
              <a:buNone/>
            </a:pPr>
            <a:r>
              <a:rPr lang="en-IN" dirty="0" smtClean="0"/>
              <a:t>superannuation </a:t>
            </a:r>
            <a:r>
              <a:rPr lang="en-IN" dirty="0"/>
              <a:t>benefits </a:t>
            </a:r>
            <a:r>
              <a:rPr lang="en-IN" dirty="0" smtClean="0"/>
              <a:t>etc. Reply to be</a:t>
            </a:r>
          </a:p>
          <a:p>
            <a:pPr marL="109728" indent="0">
              <a:buNone/>
            </a:pPr>
            <a:r>
              <a:rPr lang="en-IN" dirty="0" smtClean="0"/>
              <a:t>Received.</a:t>
            </a:r>
            <a:endParaRPr lang="en-IN" dirty="0"/>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1828065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N" dirty="0"/>
              <a:t>6 representations have been submitted in all from November 2015 to December 2016 to the Prime Minister’s Office, online through the grievance portal. The latest reply from the CMPFO conveyed through the PMO grievance portal (As in March 2017): </a:t>
            </a:r>
          </a:p>
          <a:p>
            <a:pPr marL="109728" indent="0">
              <a:buNone/>
            </a:pPr>
            <a:endParaRPr lang="en-IN" b="1" dirty="0" smtClean="0"/>
          </a:p>
          <a:p>
            <a:pPr marL="624078" indent="-514350">
              <a:buAutoNum type="arabicParenR"/>
            </a:pPr>
            <a:endParaRPr lang="en-IN" dirty="0"/>
          </a:p>
        </p:txBody>
      </p:sp>
      <p:sp>
        <p:nvSpPr>
          <p:cNvPr id="3" name="Title 2"/>
          <p:cNvSpPr>
            <a:spLocks noGrp="1"/>
          </p:cNvSpPr>
          <p:nvPr>
            <p:ph type="title"/>
          </p:nvPr>
        </p:nvSpPr>
        <p:spPr/>
        <p:txBody>
          <a:bodyPr/>
          <a:lstStyle/>
          <a:p>
            <a:r>
              <a:rPr lang="en-IN" dirty="0" smtClean="0"/>
              <a:t>15.Representations to PMO</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4237188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buNone/>
            </a:pPr>
            <a:r>
              <a:rPr lang="en-IN" dirty="0"/>
              <a:t>“The reply of Assistant Commissioner, </a:t>
            </a:r>
            <a:r>
              <a:rPr lang="en-IN" dirty="0" err="1"/>
              <a:t>Dhanbad</a:t>
            </a:r>
            <a:r>
              <a:rPr lang="en-IN" dirty="0"/>
              <a:t> is as under:- Under paragraph 22 of CMPS, 1998 there is a provision for enhancement and revision of the amount of family pension admissible under the Coal Mines Family Pension Scheme, 1971. There is further provision that if the pension fund so permits the Board on the recommendation of an Actuary may recommend to the Central Government and with its approval may amend the rates of contribution payable under the scheme or the scale of any benefits admissible or the or the period for which such benefit may be allowed. </a:t>
            </a:r>
          </a:p>
        </p:txBody>
      </p:sp>
      <p:sp>
        <p:nvSpPr>
          <p:cNvPr id="3" name="Title 2"/>
          <p:cNvSpPr>
            <a:spLocks noGrp="1"/>
          </p:cNvSpPr>
          <p:nvPr>
            <p:ph type="title"/>
          </p:nvPr>
        </p:nvSpPr>
        <p:spPr/>
        <p:txBody>
          <a:bodyPr/>
          <a:lstStyle/>
          <a:p>
            <a:r>
              <a:rPr lang="en-IN" dirty="0" smtClean="0"/>
              <a:t>Continued…</a:t>
            </a: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5334000"/>
            <a:ext cx="2133600" cy="1828800"/>
          </a:xfrm>
          <a:prstGeom prst="rect">
            <a:avLst/>
          </a:prstGeom>
        </p:spPr>
      </p:pic>
    </p:spTree>
    <p:extLst>
      <p:ext uri="{BB962C8B-B14F-4D97-AF65-F5344CB8AC3E}">
        <p14:creationId xmlns:p14="http://schemas.microsoft.com/office/powerpoint/2010/main" val="523552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lvl="0" indent="0">
              <a:buNone/>
            </a:pPr>
            <a:r>
              <a:rPr lang="en-US" dirty="0" smtClean="0"/>
              <a:t>  </a:t>
            </a:r>
          </a:p>
          <a:p>
            <a:pPr marL="109728" lvl="0" indent="0">
              <a:buNone/>
            </a:pPr>
            <a:r>
              <a:rPr lang="en-US" dirty="0" smtClean="0"/>
              <a:t>S/Sri</a:t>
            </a:r>
          </a:p>
          <a:p>
            <a:pPr marL="109728" lvl="0" indent="0">
              <a:buNone/>
            </a:pPr>
            <a:r>
              <a:rPr lang="en-US" dirty="0" smtClean="0"/>
              <a:t>  </a:t>
            </a:r>
            <a:r>
              <a:rPr lang="en-US" dirty="0" err="1" smtClean="0"/>
              <a:t>A.Govardhan</a:t>
            </a:r>
            <a:r>
              <a:rPr lang="en-US" dirty="0" smtClean="0"/>
              <a:t>              </a:t>
            </a:r>
            <a:endParaRPr lang="en-IN" dirty="0"/>
          </a:p>
          <a:p>
            <a:pPr marL="109728" lvl="0" indent="0">
              <a:buNone/>
            </a:pPr>
            <a:r>
              <a:rPr lang="en-US" dirty="0" smtClean="0"/>
              <a:t>  </a:t>
            </a:r>
            <a:r>
              <a:rPr lang="en-US" dirty="0" err="1" smtClean="0"/>
              <a:t>I.R.K.Rao</a:t>
            </a:r>
            <a:r>
              <a:rPr lang="en-US" dirty="0"/>
              <a:t>					              </a:t>
            </a:r>
            <a:endParaRPr lang="en-IN" dirty="0"/>
          </a:p>
          <a:p>
            <a:pPr marL="109728" lvl="0" indent="0">
              <a:buNone/>
            </a:pPr>
            <a:r>
              <a:rPr lang="en-US" dirty="0" smtClean="0"/>
              <a:t>  </a:t>
            </a:r>
            <a:r>
              <a:rPr lang="en-US" dirty="0" err="1" smtClean="0"/>
              <a:t>A.Manohar</a:t>
            </a:r>
            <a:r>
              <a:rPr lang="en-US" dirty="0" smtClean="0"/>
              <a:t> </a:t>
            </a:r>
            <a:r>
              <a:rPr lang="en-US" dirty="0"/>
              <a:t>Rao		</a:t>
            </a:r>
            <a:r>
              <a:rPr lang="en-US" dirty="0" smtClean="0"/>
              <a:t>                         </a:t>
            </a:r>
            <a:endParaRPr lang="en-IN" dirty="0"/>
          </a:p>
          <a:p>
            <a:pPr marL="109728" indent="0">
              <a:buNone/>
            </a:pPr>
            <a:r>
              <a:rPr lang="en-US" dirty="0" smtClean="0"/>
              <a:t>  </a:t>
            </a:r>
            <a:r>
              <a:rPr lang="en-US" dirty="0"/>
              <a:t>Hasan Abbas </a:t>
            </a:r>
            <a:endParaRPr lang="en-IN" dirty="0"/>
          </a:p>
        </p:txBody>
      </p:sp>
      <p:sp>
        <p:nvSpPr>
          <p:cNvPr id="3" name="Title 2"/>
          <p:cNvSpPr>
            <a:spLocks noGrp="1"/>
          </p:cNvSpPr>
          <p:nvPr>
            <p:ph type="title"/>
          </p:nvPr>
        </p:nvSpPr>
        <p:spPr/>
        <p:txBody>
          <a:bodyPr>
            <a:normAutofit/>
          </a:bodyPr>
          <a:lstStyle/>
          <a:p>
            <a:pPr algn="ct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29200"/>
            <a:ext cx="2133600" cy="1828800"/>
          </a:xfrm>
          <a:prstGeom prst="rect">
            <a:avLst/>
          </a:prstGeom>
        </p:spPr>
      </p:pic>
    </p:spTree>
    <p:extLst>
      <p:ext uri="{BB962C8B-B14F-4D97-AF65-F5344CB8AC3E}">
        <p14:creationId xmlns:p14="http://schemas.microsoft.com/office/powerpoint/2010/main" val="2070258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IN" dirty="0"/>
              <a:t>Actuarial Valuation of the pension fund has been made and as per report of the Actuary, the pension fund shows a deficit of </a:t>
            </a:r>
            <a:r>
              <a:rPr lang="en-IN" dirty="0" err="1"/>
              <a:t>Rs</a:t>
            </a:r>
            <a:r>
              <a:rPr lang="en-IN" dirty="0"/>
              <a:t>. 40,976.64 crores against the available corpus of </a:t>
            </a:r>
            <a:r>
              <a:rPr lang="en-IN" dirty="0" err="1"/>
              <a:t>Rs</a:t>
            </a:r>
            <a:r>
              <a:rPr lang="en-IN" dirty="0"/>
              <a:t>. 13,413.52 crores only. The matter has been under constant review since 2001 by the Board of Trustee (BOT) CMPF, CIL and JBCCI and also by the Ministry of Coal. </a:t>
            </a:r>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spTree>
    <p:extLst>
      <p:ext uri="{BB962C8B-B14F-4D97-AF65-F5344CB8AC3E}">
        <p14:creationId xmlns:p14="http://schemas.microsoft.com/office/powerpoint/2010/main" val="40832443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N" dirty="0"/>
              <a:t>The recent report of Actuary was placed in the 168th BOT (CMPF) meeting held on 28th February, 2017 at New Delhi. The matter was discussed in detail in consultation with the Actuary representative. The Chairman advised actuary to come up with three detailed proposals over sustainability of pension scheme.”</a:t>
            </a:r>
          </a:p>
          <a:p>
            <a:pPr marL="109728" indent="0">
              <a:buNone/>
            </a:pPr>
            <a:endParaRPr lang="en-IN" dirty="0"/>
          </a:p>
        </p:txBody>
      </p:sp>
      <p:sp>
        <p:nvSpPr>
          <p:cNvPr id="3" name="Title 2"/>
          <p:cNvSpPr>
            <a:spLocks noGrp="1"/>
          </p:cNvSpPr>
          <p:nvPr>
            <p:ph type="title"/>
          </p:nvPr>
        </p:nvSpPr>
        <p:spPr/>
        <p:txBody>
          <a:bodyPr/>
          <a:lstStyle/>
          <a:p>
            <a:r>
              <a:rPr lang="en-IN" dirty="0" smtClean="0"/>
              <a:t>Continued…</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0510238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N" dirty="0" smtClean="0">
                <a:solidFill>
                  <a:schemeClr val="tx2"/>
                </a:solidFill>
              </a:rPr>
              <a:t>16) Started the online petition on 27</a:t>
            </a:r>
            <a:r>
              <a:rPr lang="en-IN" baseline="30000" dirty="0" smtClean="0">
                <a:solidFill>
                  <a:schemeClr val="tx2"/>
                </a:solidFill>
              </a:rPr>
              <a:t>th</a:t>
            </a:r>
            <a:r>
              <a:rPr lang="en-IN" dirty="0" smtClean="0">
                <a:solidFill>
                  <a:schemeClr val="tx2"/>
                </a:solidFill>
              </a:rPr>
              <a:t> July, 2016</a:t>
            </a:r>
          </a:p>
          <a:p>
            <a:pPr marL="109728" indent="0">
              <a:buNone/>
            </a:pPr>
            <a:r>
              <a:rPr lang="en-IN" dirty="0" smtClean="0">
                <a:solidFill>
                  <a:schemeClr val="tx2"/>
                </a:solidFill>
              </a:rPr>
              <a:t>https</a:t>
            </a:r>
            <a:r>
              <a:rPr lang="en-IN" dirty="0">
                <a:solidFill>
                  <a:schemeClr val="tx2"/>
                </a:solidFill>
              </a:rPr>
              <a:t>://www.change.org/p/prime-minister-of-</a:t>
            </a:r>
            <a:r>
              <a:rPr lang="en-IN" dirty="0" err="1">
                <a:solidFill>
                  <a:schemeClr val="tx2"/>
                </a:solidFill>
              </a:rPr>
              <a:t>india</a:t>
            </a:r>
            <a:r>
              <a:rPr lang="en-IN" dirty="0">
                <a:solidFill>
                  <a:schemeClr val="tx2"/>
                </a:solidFill>
              </a:rPr>
              <a:t>-revise-pen</a:t>
            </a:r>
            <a:r>
              <a:rPr lang="en-IN" dirty="0" smtClean="0">
                <a:solidFill>
                  <a:schemeClr val="tx2"/>
                </a:solidFill>
              </a:rPr>
              <a:t>…</a:t>
            </a:r>
          </a:p>
          <a:p>
            <a:pPr marL="109728" indent="0">
              <a:buNone/>
            </a:pPr>
            <a:r>
              <a:rPr lang="en-IN" dirty="0" smtClean="0">
                <a:solidFill>
                  <a:schemeClr val="tx2"/>
                </a:solidFill>
              </a:rPr>
              <a:t> </a:t>
            </a:r>
            <a:r>
              <a:rPr lang="en-IN" dirty="0" smtClean="0"/>
              <a:t>and shared it in various groups of Facebook, </a:t>
            </a:r>
            <a:r>
              <a:rPr lang="en-IN" dirty="0"/>
              <a:t>i</a:t>
            </a:r>
            <a:r>
              <a:rPr lang="en-IN" dirty="0" smtClean="0"/>
              <a:t>n Twitter, in LinkedIn etc.</a:t>
            </a:r>
          </a:p>
          <a:p>
            <a:pPr marL="109728" indent="0">
              <a:buNone/>
            </a:pPr>
            <a:r>
              <a:rPr lang="en-IN" dirty="0" smtClean="0"/>
              <a:t>Closed the petition on 30.09.2016 and sent to PMO online, Email, by courier and by FAX with total signatures of 1642.</a:t>
            </a:r>
          </a:p>
        </p:txBody>
      </p:sp>
      <p:sp>
        <p:nvSpPr>
          <p:cNvPr id="3" name="Title 2"/>
          <p:cNvSpPr>
            <a:spLocks noGrp="1"/>
          </p:cNvSpPr>
          <p:nvPr>
            <p:ph type="title"/>
          </p:nvPr>
        </p:nvSpPr>
        <p:spPr/>
        <p:txBody>
          <a:bodyPr>
            <a:normAutofit/>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9029689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buNone/>
            </a:pPr>
            <a:r>
              <a:rPr lang="en-IN" dirty="0" smtClean="0"/>
              <a:t>17) Closely </a:t>
            </a:r>
            <a:r>
              <a:rPr lang="en-IN" dirty="0"/>
              <a:t>associating with Federation of Coal Industry Retired Employees </a:t>
            </a:r>
            <a:r>
              <a:rPr lang="en-IN" dirty="0" smtClean="0"/>
              <a:t>Association </a:t>
            </a:r>
            <a:r>
              <a:rPr lang="en-IN" dirty="0"/>
              <a:t>(Regd.no.Mah-91/14 </a:t>
            </a:r>
            <a:r>
              <a:rPr lang="en-IN" dirty="0" smtClean="0"/>
              <a:t>(</a:t>
            </a:r>
            <a:r>
              <a:rPr lang="en-IN" dirty="0"/>
              <a:t>Nag</a:t>
            </a:r>
            <a:r>
              <a:rPr lang="en-IN" dirty="0" smtClean="0"/>
              <a:t>))</a:t>
            </a:r>
          </a:p>
          <a:p>
            <a:r>
              <a:rPr lang="en-IN" dirty="0"/>
              <a:t>The Federation consists of associations of both Coal Industry retired executives and NCWA employees.</a:t>
            </a:r>
          </a:p>
          <a:p>
            <a:r>
              <a:rPr lang="en-IN" dirty="0"/>
              <a:t>Federation filed a Writ Petition in Supreme Court writ petition (s) (civil) No (s). 88/2015 in January 2015 which in turn got transferred to High Court of Delhi on 27</a:t>
            </a:r>
            <a:r>
              <a:rPr lang="en-IN" baseline="30000" dirty="0"/>
              <a:t>th</a:t>
            </a:r>
            <a:r>
              <a:rPr lang="en-IN" dirty="0"/>
              <a:t> February, 2015.</a:t>
            </a:r>
          </a:p>
          <a:p>
            <a:r>
              <a:rPr lang="en-IN" b="1" dirty="0" smtClean="0"/>
              <a:t>It was heard </a:t>
            </a:r>
            <a:r>
              <a:rPr lang="en-IN" b="1" dirty="0"/>
              <a:t>on </a:t>
            </a:r>
            <a:r>
              <a:rPr lang="en-IN" b="1" dirty="0" smtClean="0"/>
              <a:t>13</a:t>
            </a:r>
            <a:r>
              <a:rPr lang="en-IN" b="1" baseline="30000" dirty="0" smtClean="0"/>
              <a:t>th</a:t>
            </a:r>
            <a:r>
              <a:rPr lang="en-IN" b="1" dirty="0" smtClean="0"/>
              <a:t> </a:t>
            </a:r>
            <a:r>
              <a:rPr lang="en-IN" b="1" dirty="0"/>
              <a:t>October, </a:t>
            </a:r>
            <a:r>
              <a:rPr lang="en-IN" b="1" dirty="0" smtClean="0"/>
              <a:t>2017 and</a:t>
            </a:r>
          </a:p>
          <a:p>
            <a:pPr marL="109728" indent="0">
              <a:buNone/>
            </a:pPr>
            <a:r>
              <a:rPr lang="en-IN" b="1" dirty="0" smtClean="0"/>
              <a:t> now it is posted to 08.03.2018.</a:t>
            </a:r>
            <a:endParaRPr lang="en-IN" b="1" dirty="0"/>
          </a:p>
          <a:p>
            <a:pPr marL="109728" indent="0">
              <a:buNone/>
            </a:pPr>
            <a:endParaRPr lang="en-IN" dirty="0" smtClean="0"/>
          </a:p>
          <a:p>
            <a:pPr marL="109728" indent="0">
              <a:buNone/>
            </a:pPr>
            <a:endParaRPr lang="en-IN" dirty="0"/>
          </a:p>
          <a:p>
            <a:endParaRPr lang="en-IN" dirty="0"/>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1131638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IN" dirty="0"/>
              <a:t>Mr. Anurag </a:t>
            </a:r>
            <a:r>
              <a:rPr lang="en-IN" dirty="0" err="1"/>
              <a:t>Mathur</a:t>
            </a:r>
            <a:r>
              <a:rPr lang="en-IN" dirty="0"/>
              <a:t>, learned counsel appearing for the respondent</a:t>
            </a:r>
          </a:p>
          <a:p>
            <a:pPr marL="109728" indent="0">
              <a:buNone/>
            </a:pPr>
            <a:r>
              <a:rPr lang="en-IN" dirty="0"/>
              <a:t>no.13 states that counter-affidavit shall be filed during the course of the day.</a:t>
            </a:r>
          </a:p>
          <a:p>
            <a:pPr marL="109728" indent="0">
              <a:buNone/>
            </a:pPr>
            <a:r>
              <a:rPr lang="en-IN" dirty="0"/>
              <a:t>Ms. </a:t>
            </a:r>
            <a:r>
              <a:rPr lang="en-IN" dirty="0" err="1"/>
              <a:t>Prema</a:t>
            </a:r>
            <a:r>
              <a:rPr lang="en-IN" dirty="0"/>
              <a:t> </a:t>
            </a:r>
            <a:r>
              <a:rPr lang="en-IN" dirty="0" err="1"/>
              <a:t>Priyadarshini</a:t>
            </a:r>
            <a:r>
              <a:rPr lang="en-IN" dirty="0"/>
              <a:t>, learned counsel appearing for the</a:t>
            </a:r>
          </a:p>
          <a:p>
            <a:pPr marL="109728" indent="0">
              <a:buNone/>
            </a:pPr>
            <a:r>
              <a:rPr lang="en-IN" dirty="0"/>
              <a:t>respondent nos. 2 and 3 states that an additional affidavit needs to be filed.</a:t>
            </a:r>
          </a:p>
          <a:p>
            <a:pPr marL="109728" indent="0">
              <a:buNone/>
            </a:pPr>
            <a:r>
              <a:rPr lang="en-IN" dirty="0"/>
              <a:t>She also states the aspect of pension revision is under consideration of </a:t>
            </a:r>
            <a:r>
              <a:rPr lang="en-IN" dirty="0" smtClean="0"/>
              <a:t>the respondent </a:t>
            </a:r>
            <a:r>
              <a:rPr lang="en-IN" dirty="0"/>
              <a:t>nos. 2 and </a:t>
            </a:r>
            <a:r>
              <a:rPr lang="en-IN" dirty="0" smtClean="0"/>
              <a:t>3</a:t>
            </a:r>
          </a:p>
          <a:p>
            <a:pPr marL="109728" indent="0">
              <a:buNone/>
            </a:pPr>
            <a:r>
              <a:rPr lang="en-IN" dirty="0" smtClean="0"/>
              <a:t> </a:t>
            </a:r>
            <a:r>
              <a:rPr lang="en-IN" dirty="0"/>
              <a:t>and a final decision shall be taken only </a:t>
            </a:r>
            <a:r>
              <a:rPr lang="en-IN" dirty="0" smtClean="0"/>
              <a:t>in </a:t>
            </a:r>
          </a:p>
          <a:p>
            <a:pPr marL="109728" indent="0">
              <a:buNone/>
            </a:pPr>
            <a:r>
              <a:rPr lang="en-IN" dirty="0" smtClean="0"/>
              <a:t>December</a:t>
            </a:r>
            <a:r>
              <a:rPr lang="en-IN" dirty="0"/>
              <a:t>, 2017</a:t>
            </a:r>
            <a:r>
              <a:rPr lang="en-IN" dirty="0" smtClean="0"/>
              <a:t>.</a:t>
            </a:r>
            <a:endParaRPr lang="en-IN" dirty="0"/>
          </a:p>
        </p:txBody>
      </p:sp>
      <p:sp>
        <p:nvSpPr>
          <p:cNvPr id="3" name="Title 2"/>
          <p:cNvSpPr>
            <a:spLocks noGrp="1"/>
          </p:cNvSpPr>
          <p:nvPr>
            <p:ph type="title"/>
          </p:nvPr>
        </p:nvSpPr>
        <p:spPr/>
        <p:txBody>
          <a:bodyPr>
            <a:normAutofit fontScale="90000"/>
          </a:bodyPr>
          <a:lstStyle/>
          <a:p>
            <a:r>
              <a:rPr lang="en-IN" dirty="0" smtClean="0"/>
              <a:t>Order copy W.P (C ) 3118/2015</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9087" y="5181600"/>
            <a:ext cx="2133600" cy="1828800"/>
          </a:xfrm>
          <a:prstGeom prst="rect">
            <a:avLst/>
          </a:prstGeom>
        </p:spPr>
      </p:pic>
    </p:spTree>
    <p:extLst>
      <p:ext uri="{BB962C8B-B14F-4D97-AF65-F5344CB8AC3E}">
        <p14:creationId xmlns:p14="http://schemas.microsoft.com/office/powerpoint/2010/main" val="20542477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N" dirty="0"/>
              <a:t>If that be so, an additional affidavit shall be filed within four weeks bringing on record the decision taken. Rejoinder Affidavits to the counter-affidavit to be filed by respondent no.13 as well as to the additional </a:t>
            </a:r>
            <a:r>
              <a:rPr lang="en-IN" dirty="0" smtClean="0"/>
              <a:t>affidavit of </a:t>
            </a:r>
            <a:r>
              <a:rPr lang="en-IN" dirty="0"/>
              <a:t>respondent nos. 2 and 3 be filed within two weeks of filing.</a:t>
            </a:r>
          </a:p>
          <a:p>
            <a:pPr marL="109728" indent="0">
              <a:buNone/>
            </a:pPr>
            <a:r>
              <a:rPr lang="en-IN" dirty="0"/>
              <a:t>List for hearing on March 8, 2018.</a:t>
            </a:r>
          </a:p>
          <a:p>
            <a:pPr marL="109728" indent="0">
              <a:buNone/>
            </a:pPr>
            <a:r>
              <a:rPr lang="en-IN" b="1" dirty="0" smtClean="0"/>
              <a:t>                                            V</a:t>
            </a:r>
            <a:r>
              <a:rPr lang="en-IN" b="1" dirty="0"/>
              <a:t>. KAMESWAR RAO, J</a:t>
            </a:r>
          </a:p>
          <a:p>
            <a:pPr marL="109728" indent="0">
              <a:buNone/>
            </a:pPr>
            <a:r>
              <a:rPr lang="en-IN" b="1" dirty="0"/>
              <a:t>OCTOBER 13, 2017/</a:t>
            </a:r>
            <a:r>
              <a:rPr lang="en-IN" i="1" dirty="0" err="1"/>
              <a:t>jg</a:t>
            </a:r>
            <a:endParaRPr lang="en-IN" dirty="0"/>
          </a:p>
          <a:p>
            <a:pPr marL="109728" indent="0">
              <a:buNone/>
            </a:pPr>
            <a:endParaRPr lang="en-IN" dirty="0"/>
          </a:p>
        </p:txBody>
      </p:sp>
      <p:sp>
        <p:nvSpPr>
          <p:cNvPr id="3" name="Title 2"/>
          <p:cNvSpPr>
            <a:spLocks noGrp="1"/>
          </p:cNvSpPr>
          <p:nvPr>
            <p:ph type="title"/>
          </p:nvPr>
        </p:nvSpPr>
        <p:spPr/>
        <p:txBody>
          <a:bodyPr/>
          <a:lstStyle/>
          <a:p>
            <a:r>
              <a:rPr lang="en-IN" dirty="0" smtClean="0"/>
              <a:t>Continued…</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664855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sz="3600" b="0" dirty="0" smtClean="0">
                <a:effectLst/>
              </a:rPr>
              <a:t>18. Complaint </a:t>
            </a:r>
            <a:r>
              <a:rPr lang="en-IN" sz="3600" b="0" dirty="0" smtClean="0">
                <a:effectLst/>
              </a:rPr>
              <a:t>to NHRC</a:t>
            </a:r>
            <a:endParaRPr lang="en-IN" sz="3600" b="0" dirty="0">
              <a:effectLst/>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229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17343447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Direction from NHRC</a:t>
            </a:r>
            <a:endParaRPr lang="en-IN"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229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9973929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1203" y="1447800"/>
            <a:ext cx="660159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2077941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a:t>To </a:t>
            </a:r>
            <a:endParaRPr lang="en-IN" dirty="0"/>
          </a:p>
          <a:p>
            <a:pPr marL="109728" indent="0">
              <a:buNone/>
            </a:pPr>
            <a:r>
              <a:rPr lang="en-US" dirty="0"/>
              <a:t>The Hon’ble Chief Justice </a:t>
            </a:r>
            <a:endParaRPr lang="en-IN" dirty="0"/>
          </a:p>
          <a:p>
            <a:pPr marL="109728" indent="0">
              <a:buNone/>
            </a:pPr>
            <a:r>
              <a:rPr lang="en-US" dirty="0"/>
              <a:t>High Court of Judicature at Hyderabad</a:t>
            </a:r>
            <a:endParaRPr lang="en-IN" dirty="0"/>
          </a:p>
          <a:p>
            <a:pPr marL="109728" indent="0">
              <a:buNone/>
            </a:pPr>
            <a:r>
              <a:rPr lang="en-US" dirty="0"/>
              <a:t>For the state of Telangana and state of Andhra Pradesh</a:t>
            </a:r>
            <a:endParaRPr lang="en-IN" dirty="0"/>
          </a:p>
          <a:p>
            <a:pPr marL="109728" indent="0">
              <a:buNone/>
            </a:pPr>
            <a:r>
              <a:rPr lang="en-US" b="1" dirty="0"/>
              <a:t>Sub:</a:t>
            </a:r>
            <a:r>
              <a:rPr lang="en-US" dirty="0"/>
              <a:t> pathetic living conditions of 5.0 lakh pensioners under Coal Mines Pension Scheme 1998 (CMPS-1998) framed under Coal Mines Provident Fund &amp; Miscellaneous Provisions Act, 1948 and administered by Ministry of Coal, Government of India</a:t>
            </a:r>
            <a:endParaRPr lang="en-IN" dirty="0"/>
          </a:p>
          <a:p>
            <a:pPr marL="109728" indent="0">
              <a:buNone/>
            </a:pPr>
            <a:endParaRPr lang="en-IN" dirty="0"/>
          </a:p>
        </p:txBody>
      </p:sp>
      <p:sp>
        <p:nvSpPr>
          <p:cNvPr id="3" name="Title 2"/>
          <p:cNvSpPr>
            <a:spLocks noGrp="1"/>
          </p:cNvSpPr>
          <p:nvPr>
            <p:ph type="title"/>
          </p:nvPr>
        </p:nvSpPr>
        <p:spPr/>
        <p:txBody>
          <a:bodyPr>
            <a:noAutofit/>
          </a:bodyPr>
          <a:lstStyle/>
          <a:p>
            <a:r>
              <a:rPr lang="en-IN" sz="3200" b="0" dirty="0" smtClean="0">
                <a:effectLst/>
              </a:rPr>
              <a:t>19.Complaint </a:t>
            </a:r>
            <a:r>
              <a:rPr lang="en-IN" sz="3200" b="0" dirty="0">
                <a:effectLst/>
              </a:rPr>
              <a:t>to the Hon’ble High Court of Telangana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061010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IN" dirty="0" smtClean="0"/>
              <a:t>Advisors </a:t>
            </a:r>
          </a:p>
          <a:p>
            <a:pPr marL="109728" indent="0">
              <a:buNone/>
            </a:pPr>
            <a:r>
              <a:rPr lang="en-IN" dirty="0" smtClean="0"/>
              <a:t>S/Sri.</a:t>
            </a:r>
          </a:p>
          <a:p>
            <a:pPr marL="109728" lvl="0" indent="0">
              <a:buNone/>
            </a:pPr>
            <a:r>
              <a:rPr lang="en-US" dirty="0" smtClean="0"/>
              <a:t>  </a:t>
            </a:r>
            <a:r>
              <a:rPr lang="en-US" dirty="0" err="1" smtClean="0"/>
              <a:t>K.R.C.Reddy</a:t>
            </a:r>
            <a:r>
              <a:rPr lang="en-US" dirty="0" smtClean="0"/>
              <a:t>                                                 </a:t>
            </a:r>
            <a:endParaRPr lang="en-IN" dirty="0" smtClean="0"/>
          </a:p>
          <a:p>
            <a:pPr marL="109728" indent="0">
              <a:buNone/>
            </a:pPr>
            <a:r>
              <a:rPr lang="en-US" dirty="0" smtClean="0"/>
              <a:t>  </a:t>
            </a:r>
            <a:r>
              <a:rPr lang="en-US" dirty="0" err="1" smtClean="0"/>
              <a:t>M.Subba</a:t>
            </a:r>
            <a:r>
              <a:rPr lang="en-US" dirty="0" smtClean="0"/>
              <a:t> </a:t>
            </a:r>
            <a:r>
              <a:rPr lang="en-US" dirty="0"/>
              <a:t>Rao                   </a:t>
            </a:r>
            <a:r>
              <a:rPr lang="en-US" dirty="0" smtClean="0"/>
              <a:t>                               </a:t>
            </a:r>
            <a:endParaRPr lang="en-IN" dirty="0"/>
          </a:p>
          <a:p>
            <a:pPr marL="109728" indent="0">
              <a:buNone/>
            </a:pPr>
            <a:r>
              <a:rPr lang="en-US" dirty="0" smtClean="0"/>
              <a:t>  </a:t>
            </a:r>
            <a:r>
              <a:rPr lang="en-US" dirty="0" err="1" smtClean="0"/>
              <a:t>P.T.Rao</a:t>
            </a:r>
            <a:r>
              <a:rPr lang="en-US" dirty="0" smtClean="0"/>
              <a:t>                           </a:t>
            </a:r>
            <a:endParaRPr lang="en-IN" dirty="0"/>
          </a:p>
          <a:p>
            <a:pPr marL="109728" indent="0">
              <a:buNone/>
            </a:pPr>
            <a:r>
              <a:rPr lang="en-US" dirty="0" smtClean="0"/>
              <a:t>  G </a:t>
            </a:r>
            <a:r>
              <a:rPr lang="en-US" dirty="0" err="1" smtClean="0"/>
              <a:t>Prasada</a:t>
            </a:r>
            <a:r>
              <a:rPr lang="en-US" dirty="0" smtClean="0"/>
              <a:t> Rao</a:t>
            </a:r>
            <a:endParaRPr lang="en-IN" dirty="0"/>
          </a:p>
        </p:txBody>
      </p:sp>
      <p:sp>
        <p:nvSpPr>
          <p:cNvPr id="3" name="Title 2"/>
          <p:cNvSpPr>
            <a:spLocks noGrp="1"/>
          </p:cNvSpPr>
          <p:nvPr>
            <p:ph type="title"/>
          </p:nvPr>
        </p:nvSpPr>
        <p:spPr/>
        <p:txBody>
          <a:bodyPr/>
          <a:lstStyle/>
          <a:p>
            <a:pPr algn="ct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29200"/>
            <a:ext cx="2133600" cy="1828800"/>
          </a:xfrm>
          <a:prstGeom prst="rect">
            <a:avLst/>
          </a:prstGeom>
        </p:spPr>
      </p:pic>
    </p:spTree>
    <p:extLst>
      <p:ext uri="{BB962C8B-B14F-4D97-AF65-F5344CB8AC3E}">
        <p14:creationId xmlns:p14="http://schemas.microsoft.com/office/powerpoint/2010/main" val="14952169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b="1" dirty="0"/>
              <a:t>Prayer: </a:t>
            </a:r>
            <a:endParaRPr lang="en-IN" dirty="0"/>
          </a:p>
          <a:p>
            <a:pPr marL="109728" indent="0">
              <a:buNone/>
            </a:pPr>
            <a:r>
              <a:rPr lang="en-US" dirty="0"/>
              <a:t>In the light of the above, I pray the Honorable Chief Justice to consider this appeal as an 'SOS' and pass necessary orders/directions to the concerned Government authorities to immediately resolve the issue of pensioners under Coal Mines Pension Scheme 1998.</a:t>
            </a:r>
            <a:endParaRPr lang="en-IN" dirty="0"/>
          </a:p>
          <a:p>
            <a:pPr marL="109728" indent="0">
              <a:buNone/>
            </a:pPr>
            <a:r>
              <a:rPr lang="en-US" dirty="0"/>
              <a:t>Hyderabad </a:t>
            </a:r>
            <a:endParaRPr lang="en-IN" dirty="0"/>
          </a:p>
          <a:p>
            <a:pPr marL="109728" indent="0">
              <a:buNone/>
            </a:pPr>
            <a:r>
              <a:rPr lang="en-US" dirty="0"/>
              <a:t>Dt, 29-07-2017</a:t>
            </a:r>
            <a:endParaRPr lang="en-IN" dirty="0"/>
          </a:p>
          <a:p>
            <a:pPr marL="109728" indent="0">
              <a:buNone/>
            </a:pPr>
            <a:r>
              <a:rPr lang="en-US" dirty="0" smtClean="0"/>
              <a:t>  </a:t>
            </a:r>
            <a:endParaRPr lang="en-IN" dirty="0"/>
          </a:p>
          <a:p>
            <a:pPr marL="109728" indent="0">
              <a:buNone/>
            </a:pPr>
            <a:endParaRPr lang="en-IN" dirty="0"/>
          </a:p>
        </p:txBody>
      </p:sp>
      <p:sp>
        <p:nvSpPr>
          <p:cNvPr id="3" name="Title 2"/>
          <p:cNvSpPr>
            <a:spLocks noGrp="1"/>
          </p:cNvSpPr>
          <p:nvPr>
            <p:ph type="title"/>
          </p:nvPr>
        </p:nvSpPr>
        <p:spPr/>
        <p:txBody>
          <a:bodyPr>
            <a:normAutofit/>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17534053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IN" dirty="0" smtClean="0"/>
              <a:t>20. </a:t>
            </a:r>
            <a:r>
              <a:rPr lang="en-IN" dirty="0" smtClean="0"/>
              <a:t> </a:t>
            </a:r>
            <a:r>
              <a:rPr lang="en-IN" dirty="0" smtClean="0"/>
              <a:t>Organised National Conference of retired coal employees on the issue of revision of pension under CMPS 1998 at </a:t>
            </a:r>
            <a:r>
              <a:rPr lang="en-IN" dirty="0" err="1" smtClean="0"/>
              <a:t>Yellandu</a:t>
            </a:r>
            <a:r>
              <a:rPr lang="en-IN" dirty="0" smtClean="0"/>
              <a:t> club </a:t>
            </a:r>
            <a:r>
              <a:rPr lang="en-IN" dirty="0" err="1" smtClean="0"/>
              <a:t>Mandamarri</a:t>
            </a:r>
            <a:r>
              <a:rPr lang="en-IN" dirty="0" smtClean="0"/>
              <a:t> on 16.10.2016.</a:t>
            </a:r>
          </a:p>
          <a:p>
            <a:pPr marL="109728" indent="0">
              <a:buNone/>
            </a:pPr>
            <a:r>
              <a:rPr lang="en-IN" dirty="0" smtClean="0"/>
              <a:t>It was attended by Trade union leaders of</a:t>
            </a:r>
          </a:p>
          <a:p>
            <a:pPr marL="109728" indent="0">
              <a:buNone/>
            </a:pPr>
            <a:r>
              <a:rPr lang="en-IN" dirty="0" smtClean="0"/>
              <a:t>TBGKS</a:t>
            </a:r>
          </a:p>
          <a:p>
            <a:pPr marL="109728" indent="0">
              <a:buNone/>
            </a:pPr>
            <a:r>
              <a:rPr lang="en-IN" dirty="0" smtClean="0"/>
              <a:t>INTUC</a:t>
            </a:r>
          </a:p>
          <a:p>
            <a:pPr marL="109728" indent="0">
              <a:buNone/>
            </a:pPr>
            <a:r>
              <a:rPr lang="en-IN" dirty="0" smtClean="0"/>
              <a:t>AITUC</a:t>
            </a:r>
          </a:p>
          <a:p>
            <a:pPr marL="109728" indent="0">
              <a:buNone/>
            </a:pPr>
            <a:r>
              <a:rPr lang="en-IN" dirty="0" smtClean="0"/>
              <a:t>BMS</a:t>
            </a:r>
          </a:p>
          <a:p>
            <a:pPr marL="109728" indent="0">
              <a:buNone/>
            </a:pPr>
            <a:r>
              <a:rPr lang="en-IN" dirty="0" smtClean="0"/>
              <a:t>CITU</a:t>
            </a:r>
          </a:p>
          <a:p>
            <a:pPr marL="109728" indent="0">
              <a:buNone/>
            </a:pPr>
            <a:r>
              <a:rPr lang="en-IN" dirty="0" smtClean="0"/>
              <a:t>Apart from SROWA. AIACE etc. </a:t>
            </a:r>
          </a:p>
          <a:p>
            <a:pPr marL="109728" indent="0">
              <a:buNone/>
            </a:pPr>
            <a:r>
              <a:rPr lang="en-IN" dirty="0" smtClean="0"/>
              <a:t>About 100 serving and retired employees</a:t>
            </a:r>
          </a:p>
          <a:p>
            <a:pPr marL="109728" indent="0">
              <a:buNone/>
            </a:pPr>
            <a:r>
              <a:rPr lang="en-IN" dirty="0" smtClean="0"/>
              <a:t> attended.</a:t>
            </a:r>
            <a:endParaRPr lang="en-IN" dirty="0"/>
          </a:p>
        </p:txBody>
      </p:sp>
      <p:sp>
        <p:nvSpPr>
          <p:cNvPr id="3" name="Title 2"/>
          <p:cNvSpPr>
            <a:spLocks noGrp="1"/>
          </p:cNvSpPr>
          <p:nvPr>
            <p:ph type="title"/>
          </p:nvPr>
        </p:nvSpPr>
        <p:spPr/>
        <p:txBody>
          <a:bodyPr/>
          <a:lstStyle/>
          <a:p>
            <a:r>
              <a:rPr lang="en-IN" dirty="0" smtClean="0"/>
              <a:t>Cont..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40376016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4815" y="1481138"/>
            <a:ext cx="6814369" cy="4525962"/>
          </a:xfrm>
        </p:spPr>
      </p:pic>
      <p:sp>
        <p:nvSpPr>
          <p:cNvPr id="3" name="Title 2"/>
          <p:cNvSpPr>
            <a:spLocks noGrp="1"/>
          </p:cNvSpPr>
          <p:nvPr>
            <p:ph type="title"/>
          </p:nvPr>
        </p:nvSpPr>
        <p:spPr/>
        <p:txBody>
          <a:bodyPr/>
          <a:lstStyle/>
          <a:p>
            <a:r>
              <a:rPr lang="en-IN" dirty="0" smtClean="0"/>
              <a:t>Cont..</a:t>
            </a:r>
            <a:endParaRPr lang="en-IN" dirty="0"/>
          </a:p>
        </p:txBody>
      </p:sp>
    </p:spTree>
    <p:extLst>
      <p:ext uri="{BB962C8B-B14F-4D97-AF65-F5344CB8AC3E}">
        <p14:creationId xmlns:p14="http://schemas.microsoft.com/office/powerpoint/2010/main" val="40347683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4815" y="1481138"/>
            <a:ext cx="6814369" cy="4525962"/>
          </a:xfrm>
        </p:spPr>
      </p:pic>
      <p:sp>
        <p:nvSpPr>
          <p:cNvPr id="3" name="Title 2"/>
          <p:cNvSpPr>
            <a:spLocks noGrp="1"/>
          </p:cNvSpPr>
          <p:nvPr>
            <p:ph type="title"/>
          </p:nvPr>
        </p:nvSpPr>
        <p:spPr/>
        <p:txBody>
          <a:bodyPr/>
          <a:lstStyle/>
          <a:p>
            <a:r>
              <a:rPr lang="en-IN" dirty="0" smtClean="0"/>
              <a:t>Cont..</a:t>
            </a:r>
            <a:endParaRPr lang="en-IN" dirty="0"/>
          </a:p>
        </p:txBody>
      </p:sp>
    </p:spTree>
    <p:extLst>
      <p:ext uri="{BB962C8B-B14F-4D97-AF65-F5344CB8AC3E}">
        <p14:creationId xmlns:p14="http://schemas.microsoft.com/office/powerpoint/2010/main" val="17210477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IN" dirty="0" smtClean="0"/>
              <a:t>1) </a:t>
            </a:r>
            <a:r>
              <a:rPr lang="en-IN" dirty="0"/>
              <a:t>To direct the respondents to raise the pensionary benefits by neutralising 50% raise in price index from the day the retired employees are entitled to the monthly pension under the CMPS 1998 scheme, or in the alternative,</a:t>
            </a:r>
          </a:p>
          <a:p>
            <a:pPr marL="109728" indent="0">
              <a:buNone/>
            </a:pPr>
            <a:r>
              <a:rPr lang="en-IN" dirty="0" smtClean="0"/>
              <a:t>2) Directing </a:t>
            </a:r>
            <a:r>
              <a:rPr lang="en-IN" dirty="0"/>
              <a:t>the respondents to additionally pay such amount, in addition to the pensionable amount, as this Hon’ble Court may</a:t>
            </a:r>
          </a:p>
          <a:p>
            <a:pPr marL="109728" indent="0">
              <a:buNone/>
            </a:pPr>
            <a:r>
              <a:rPr lang="en-IN" dirty="0"/>
              <a:t> deem fit and proper;</a:t>
            </a:r>
          </a:p>
          <a:p>
            <a:pPr marL="109728" indent="0">
              <a:buNone/>
            </a:pPr>
            <a:endParaRPr lang="en-IN" dirty="0" smtClean="0"/>
          </a:p>
          <a:p>
            <a:pPr marL="109728" indent="0">
              <a:buNone/>
            </a:pPr>
            <a:endParaRPr lang="en-IN" dirty="0"/>
          </a:p>
        </p:txBody>
      </p:sp>
      <p:sp>
        <p:nvSpPr>
          <p:cNvPr id="3" name="Title 2"/>
          <p:cNvSpPr>
            <a:spLocks noGrp="1"/>
          </p:cNvSpPr>
          <p:nvPr>
            <p:ph type="title"/>
          </p:nvPr>
        </p:nvSpPr>
        <p:spPr/>
        <p:txBody>
          <a:bodyPr>
            <a:noAutofit/>
          </a:bodyPr>
          <a:lstStyle/>
          <a:p>
            <a:r>
              <a:rPr lang="en-IN" sz="2800" dirty="0"/>
              <a:t>Prayer in the </a:t>
            </a:r>
            <a:r>
              <a:rPr lang="en-IN" sz="2800" dirty="0" smtClean="0"/>
              <a:t>writ </a:t>
            </a:r>
            <a:r>
              <a:rPr lang="en-IN" sz="2800" dirty="0"/>
              <a:t>petition (s) (civil) No (s). 88/2015 </a:t>
            </a:r>
            <a:r>
              <a:rPr lang="en-IN" sz="2800" dirty="0" smtClean="0"/>
              <a:t>filed in January 2015 </a:t>
            </a:r>
            <a:endParaRPr lang="en-IN"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1858339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N" dirty="0" smtClean="0"/>
              <a:t>3) </a:t>
            </a:r>
            <a:r>
              <a:rPr lang="en-IN" dirty="0"/>
              <a:t>Interim order and/or direction staying operation of the impugned cut off date of 01-04-1994 so as to make the coal mines pension scheme, 1998 applicable to all retired employees of the Coal Industry irrespective of date of their retirement and the respondents be further directed to pay pension to all such retired employees under the provisions of CMPS 1998 with immediate effect; </a:t>
            </a:r>
          </a:p>
          <a:p>
            <a:pPr marL="109728" indent="0">
              <a:buNone/>
            </a:pPr>
            <a:r>
              <a:rPr lang="en-IN" dirty="0"/>
              <a:t>and</a:t>
            </a:r>
          </a:p>
          <a:p>
            <a:pPr marL="109728" indent="0">
              <a:buNone/>
            </a:pPr>
            <a:endParaRPr lang="en-IN" dirty="0"/>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1181444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N" dirty="0" smtClean="0"/>
              <a:t>4) Such </a:t>
            </a:r>
            <a:r>
              <a:rPr lang="en-IN" dirty="0"/>
              <a:t>other order and/or orders a this Hon’ble Court may deem fit and proper in the facts and circumstances of the case.</a:t>
            </a:r>
          </a:p>
          <a:p>
            <a:pPr marL="109728" indent="0">
              <a:buNone/>
            </a:pPr>
            <a:endParaRPr lang="en-IN" dirty="0"/>
          </a:p>
        </p:txBody>
      </p:sp>
      <p:sp>
        <p:nvSpPr>
          <p:cNvPr id="3" name="Title 2"/>
          <p:cNvSpPr>
            <a:spLocks noGrp="1"/>
          </p:cNvSpPr>
          <p:nvPr>
            <p:ph type="title"/>
          </p:nvPr>
        </p:nvSpPr>
        <p:spPr/>
        <p:txBody>
          <a:bodyPr/>
          <a:lstStyle/>
          <a:p>
            <a:r>
              <a:rPr lang="en-IN" dirty="0" err="1" smtClean="0"/>
              <a:t>Cont</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19938592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IN" dirty="0" smtClean="0"/>
              <a:t>On 01.11.2017 SROWA executive committee members met Director (PA&amp;W) at his camp office, Hyderabad.</a:t>
            </a:r>
          </a:p>
          <a:p>
            <a:pPr marL="109728" indent="0">
              <a:buNone/>
            </a:pPr>
            <a:r>
              <a:rPr lang="en-IN" dirty="0" smtClean="0"/>
              <a:t>Delays in settling the bills, denial of cashless treatment by empanelled hospital (may be due to non settling the dues) etc. were brought to his notice.</a:t>
            </a:r>
          </a:p>
          <a:p>
            <a:pPr marL="109728" indent="0">
              <a:buNone/>
            </a:pPr>
            <a:r>
              <a:rPr lang="en-IN" dirty="0" smtClean="0"/>
              <a:t>SROWA appeals to technical Directors to advise the concerned for developing a suitable </a:t>
            </a:r>
          </a:p>
          <a:p>
            <a:pPr marL="109728" indent="0">
              <a:buNone/>
            </a:pPr>
            <a:r>
              <a:rPr lang="en-IN" dirty="0" smtClean="0"/>
              <a:t>web application for bill submission, </a:t>
            </a:r>
          </a:p>
          <a:p>
            <a:pPr marL="109728" indent="0">
              <a:buNone/>
            </a:pPr>
            <a:r>
              <a:rPr lang="en-IN" dirty="0" smtClean="0"/>
              <a:t>evaluation etc. </a:t>
            </a:r>
            <a:endParaRPr lang="en-IN" dirty="0"/>
          </a:p>
        </p:txBody>
      </p:sp>
      <p:sp>
        <p:nvSpPr>
          <p:cNvPr id="3" name="Title 2"/>
          <p:cNvSpPr>
            <a:spLocks noGrp="1"/>
          </p:cNvSpPr>
          <p:nvPr>
            <p:ph type="title"/>
          </p:nvPr>
        </p:nvSpPr>
        <p:spPr/>
        <p:txBody>
          <a:bodyPr/>
          <a:lstStyle/>
          <a:p>
            <a:r>
              <a:rPr lang="en-IN" dirty="0" smtClean="0"/>
              <a:t>CPRMSE</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17226167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N" dirty="0"/>
              <a:t>We understand CIL is taking steps for evolving a policy to manage the Superannuation Fund. We request SCCL to frame a </a:t>
            </a:r>
            <a:r>
              <a:rPr lang="en-IN" dirty="0" smtClean="0"/>
              <a:t>policy in this regard in line with CIL or any other CPSE. </a:t>
            </a:r>
          </a:p>
          <a:p>
            <a:pPr marL="109728" indent="0">
              <a:buNone/>
            </a:pPr>
            <a:r>
              <a:rPr lang="en-IN" dirty="0" smtClean="0"/>
              <a:t>Copies of </a:t>
            </a:r>
            <a:r>
              <a:rPr lang="en-IN" dirty="0"/>
              <a:t>DPE guidelines, superannuation schemes of GAIL, NMDC, NTPC (adopted annuity scheme of LIC) and CIL Board decision of the year 2012 on NPS </a:t>
            </a:r>
            <a:r>
              <a:rPr lang="en-IN" dirty="0" smtClean="0"/>
              <a:t>were submitted to Director (PA&amp;W) along with our representation dated 01.11.2017. </a:t>
            </a:r>
            <a:endParaRPr lang="en-IN" dirty="0"/>
          </a:p>
        </p:txBody>
      </p:sp>
      <p:sp>
        <p:nvSpPr>
          <p:cNvPr id="3" name="Title 2"/>
          <p:cNvSpPr>
            <a:spLocks noGrp="1"/>
          </p:cNvSpPr>
          <p:nvPr>
            <p:ph type="title"/>
          </p:nvPr>
        </p:nvSpPr>
        <p:spPr/>
        <p:txBody>
          <a:bodyPr/>
          <a:lstStyle/>
          <a:p>
            <a:r>
              <a:rPr lang="en-IN" dirty="0" smtClean="0"/>
              <a:t>Superannuation Benefits</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6271332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N" dirty="0" smtClean="0"/>
              <a:t>SROWA is  </a:t>
            </a:r>
            <a:r>
              <a:rPr lang="en-IN" dirty="0"/>
              <a:t>extremely happy and thankful to SCCL for deciding to pay the PRP for the years 2014-15 and 2015-16.We earnestly request SCCL management to release payments of PRP to all eligible retired executives from the year 2007-08 onwards  at the earliest in line with CIL</a:t>
            </a:r>
          </a:p>
        </p:txBody>
      </p:sp>
      <p:sp>
        <p:nvSpPr>
          <p:cNvPr id="3" name="Title 2"/>
          <p:cNvSpPr>
            <a:spLocks noGrp="1"/>
          </p:cNvSpPr>
          <p:nvPr>
            <p:ph type="title"/>
          </p:nvPr>
        </p:nvSpPr>
        <p:spPr/>
        <p:txBody>
          <a:bodyPr>
            <a:normAutofit fontScale="90000"/>
          </a:bodyPr>
          <a:lstStyle/>
          <a:p>
            <a:r>
              <a:rPr lang="en-IN" dirty="0" smtClean="0"/>
              <a:t>Performance Related Pay (PRP)</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424752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109728" lvl="0" indent="0">
              <a:buNone/>
            </a:pPr>
            <a:r>
              <a:rPr lang="en-US" dirty="0" smtClean="0"/>
              <a:t>The </a:t>
            </a:r>
            <a:r>
              <a:rPr lang="en-US" dirty="0"/>
              <a:t>objectives of the Association</a:t>
            </a:r>
            <a:r>
              <a:rPr lang="en-IN" dirty="0"/>
              <a:t/>
            </a:r>
            <a:br>
              <a:rPr lang="en-IN" dirty="0"/>
            </a:br>
            <a:endParaRPr lang="en-IN" dirty="0"/>
          </a:p>
          <a:p>
            <a:pPr lvl="0"/>
            <a:r>
              <a:rPr lang="en-IN" dirty="0" smtClean="0"/>
              <a:t>To </a:t>
            </a:r>
            <a:r>
              <a:rPr lang="en-IN" dirty="0"/>
              <a:t>organise and bring together all retired executives of SCCL with a view to have a forum for taking up activities concerning the common good of the members.</a:t>
            </a:r>
          </a:p>
          <a:p>
            <a:pPr lvl="0"/>
            <a:r>
              <a:rPr lang="en-IN" dirty="0"/>
              <a:t> To co-ordinate with SCCL management for streamlining Medical and health benefits of the members.</a:t>
            </a:r>
          </a:p>
          <a:p>
            <a:pPr lvl="0"/>
            <a:r>
              <a:rPr lang="en-IN" dirty="0"/>
              <a:t> To extend service for the benefit of SCCL in any befitting manner.</a:t>
            </a:r>
          </a:p>
          <a:p>
            <a:pPr lvl="0"/>
            <a:r>
              <a:rPr lang="en-IN" dirty="0"/>
              <a:t>To coordinate with CMPF/CIL/GOI/GOTS with regard to issues such as </a:t>
            </a:r>
            <a:r>
              <a:rPr lang="en-IN" dirty="0" smtClean="0"/>
              <a:t>pension </a:t>
            </a:r>
            <a:r>
              <a:rPr lang="en-IN" dirty="0"/>
              <a:t>scheme, and </a:t>
            </a:r>
            <a:r>
              <a:rPr lang="en-IN" dirty="0" smtClean="0"/>
              <a:t>other</a:t>
            </a:r>
          </a:p>
          <a:p>
            <a:pPr marL="109728" lvl="0" indent="0">
              <a:buNone/>
            </a:pPr>
            <a:r>
              <a:rPr lang="en-IN" dirty="0"/>
              <a:t> </a:t>
            </a:r>
            <a:r>
              <a:rPr lang="en-IN" dirty="0" smtClean="0"/>
              <a:t>  </a:t>
            </a:r>
            <a:r>
              <a:rPr lang="en-IN" dirty="0"/>
              <a:t>retirement benefits</a:t>
            </a:r>
            <a:r>
              <a:rPr lang="en-IN" dirty="0" smtClean="0"/>
              <a:t>.</a:t>
            </a:r>
            <a:endParaRPr lang="en-IN" dirty="0"/>
          </a:p>
        </p:txBody>
      </p:sp>
      <p:sp>
        <p:nvSpPr>
          <p:cNvPr id="3" name="Title 2"/>
          <p:cNvSpPr>
            <a:spLocks noGrp="1"/>
          </p:cNvSpPr>
          <p:nvPr>
            <p:ph type="title"/>
          </p:nvPr>
        </p:nvSpPr>
        <p:spPr/>
        <p:txBody>
          <a:bodyPr>
            <a:normAutofit/>
          </a:bodyPr>
          <a:lstStyle/>
          <a:p>
            <a:pPr algn="ct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8558529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1752599"/>
          </a:xfrm>
        </p:spPr>
        <p:txBody>
          <a:bodyPr>
            <a:normAutofit/>
          </a:bodyPr>
          <a:lstStyle/>
          <a:p>
            <a:pPr algn="ctr"/>
            <a:r>
              <a:rPr lang="en-IN" sz="4000" b="0" dirty="0" smtClean="0">
                <a:effectLst/>
              </a:rPr>
              <a:t>5. National </a:t>
            </a:r>
            <a:r>
              <a:rPr lang="en-IN" sz="4000" b="0" dirty="0">
                <a:effectLst/>
              </a:rPr>
              <a:t>Pension System (NPS)</a:t>
            </a:r>
          </a:p>
        </p:txBody>
      </p:sp>
      <p:sp>
        <p:nvSpPr>
          <p:cNvPr id="3" name="Subtitle 2"/>
          <p:cNvSpPr>
            <a:spLocks noGrp="1"/>
          </p:cNvSpPr>
          <p:nvPr>
            <p:ph type="subTitle" idx="1"/>
          </p:nvPr>
        </p:nvSpPr>
        <p:spPr/>
        <p:txBody>
          <a:bodyPr/>
          <a:lstStyle/>
          <a:p>
            <a:endParaRPr lang="en-I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1634274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What is NPS?</a:t>
            </a:r>
            <a:br>
              <a:rPr lang="en-IN" b="1" dirty="0"/>
            </a:br>
            <a:endParaRPr lang="en-IN" dirty="0"/>
          </a:p>
        </p:txBody>
      </p:sp>
      <p:sp>
        <p:nvSpPr>
          <p:cNvPr id="3" name="Content Placeholder 2"/>
          <p:cNvSpPr>
            <a:spLocks noGrp="1"/>
          </p:cNvSpPr>
          <p:nvPr>
            <p:ph idx="1"/>
          </p:nvPr>
        </p:nvSpPr>
        <p:spPr/>
        <p:txBody>
          <a:bodyPr/>
          <a:lstStyle/>
          <a:p>
            <a:pPr marL="0" indent="0">
              <a:buNone/>
            </a:pPr>
            <a:r>
              <a:rPr lang="en-IN" dirty="0"/>
              <a:t>National Pension System (NPS) is an investment cum pension scheme initiated by Government of India to provide old age security and pension of all citizen of India. </a:t>
            </a:r>
            <a:endParaRPr lang="en-IN" dirty="0" smtClean="0"/>
          </a:p>
          <a:p>
            <a:pPr marL="0" indent="0">
              <a:buNone/>
            </a:pPr>
            <a:r>
              <a:rPr lang="en-IN" dirty="0" smtClean="0"/>
              <a:t>The </a:t>
            </a:r>
            <a:r>
              <a:rPr lang="en-IN" dirty="0"/>
              <a:t>NPS was rolled out for all citizens of India on May 01, 2009. </a:t>
            </a:r>
            <a:endParaRPr lang="en-IN" dirty="0" smtClean="0"/>
          </a:p>
          <a:p>
            <a:pPr marL="0" indent="0">
              <a:buNone/>
            </a:pPr>
            <a:r>
              <a:rPr lang="en-IN" dirty="0" smtClean="0"/>
              <a:t>The </a:t>
            </a:r>
            <a:r>
              <a:rPr lang="en-IN" dirty="0"/>
              <a:t>Scheme is regulated by Pension Fund Regulatory and Development Authority (PFRDA).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6619019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Who can subscribe to NPS?</a:t>
            </a:r>
            <a:br>
              <a:rPr lang="en-IN" b="1" dirty="0"/>
            </a:br>
            <a:endParaRPr lang="en-IN" dirty="0"/>
          </a:p>
        </p:txBody>
      </p:sp>
      <p:sp>
        <p:nvSpPr>
          <p:cNvPr id="3" name="Content Placeholder 2"/>
          <p:cNvSpPr>
            <a:spLocks noGrp="1"/>
          </p:cNvSpPr>
          <p:nvPr>
            <p:ph idx="1"/>
          </p:nvPr>
        </p:nvSpPr>
        <p:spPr/>
        <p:txBody>
          <a:bodyPr>
            <a:normAutofit/>
          </a:bodyPr>
          <a:lstStyle/>
          <a:p>
            <a:pPr fontAlgn="t"/>
            <a:r>
              <a:rPr lang="en-IN" dirty="0"/>
              <a:t>A citizen of India, whether resident or non – resident can join the NPS subject to following conditions</a:t>
            </a:r>
          </a:p>
          <a:p>
            <a:pPr fontAlgn="t"/>
            <a:r>
              <a:rPr lang="en-IN" dirty="0"/>
              <a:t>Subscriber should be between 18 – 60 </a:t>
            </a:r>
            <a:r>
              <a:rPr lang="en-IN" dirty="0" smtClean="0"/>
              <a:t>(now the limit is raised to 65 years)years </a:t>
            </a:r>
            <a:r>
              <a:rPr lang="en-IN" dirty="0"/>
              <a:t>of age as on the date of submission of her application</a:t>
            </a:r>
          </a:p>
          <a:p>
            <a:pPr fontAlgn="t"/>
            <a:r>
              <a:rPr lang="en-IN" dirty="0"/>
              <a:t>Subscriber should comply with the prescribed Know Your Customer (KYC) norms as detailed in the Subscriber Registration </a:t>
            </a:r>
            <a:r>
              <a:rPr lang="en-IN" dirty="0" smtClean="0"/>
              <a:t>Form</a:t>
            </a:r>
          </a:p>
          <a:p>
            <a:pPr marL="109728" indent="0" fontAlgn="t">
              <a:buNone/>
            </a:pPr>
            <a:r>
              <a:rPr lang="en-IN" dirty="0" smtClean="0"/>
              <a:t> </a:t>
            </a:r>
            <a:r>
              <a:rPr lang="en-IN" dirty="0"/>
              <a:t>for </a:t>
            </a:r>
            <a:r>
              <a:rPr lang="en-IN" dirty="0" smtClean="0"/>
              <a:t>NPS.</a:t>
            </a:r>
            <a:endParaRPr lang="en-IN" dirty="0"/>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2141537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How the Scheme works?</a:t>
            </a:r>
            <a:br>
              <a:rPr lang="en-IN" b="1" dirty="0"/>
            </a:br>
            <a:endParaRPr lang="en-IN" dirty="0"/>
          </a:p>
        </p:txBody>
      </p:sp>
      <p:sp>
        <p:nvSpPr>
          <p:cNvPr id="3" name="Content Placeholder 2"/>
          <p:cNvSpPr>
            <a:spLocks noGrp="1"/>
          </p:cNvSpPr>
          <p:nvPr>
            <p:ph idx="1"/>
          </p:nvPr>
        </p:nvSpPr>
        <p:spPr/>
        <p:txBody>
          <a:bodyPr>
            <a:normAutofit lnSpcReduction="10000"/>
          </a:bodyPr>
          <a:lstStyle/>
          <a:p>
            <a:pPr marL="0" indent="0">
              <a:buNone/>
            </a:pPr>
            <a:r>
              <a:rPr lang="en-IN" dirty="0"/>
              <a:t>The scheme is based on unique </a:t>
            </a:r>
            <a:r>
              <a:rPr lang="en-IN" dirty="0">
                <a:hlinkClick r:id="rId2"/>
              </a:rPr>
              <a:t>Permanent Retirement Account Number (PRAN)</a:t>
            </a:r>
            <a:r>
              <a:rPr lang="en-IN" dirty="0"/>
              <a:t> which is allotted to each Subscriber upon joining. </a:t>
            </a:r>
            <a:endParaRPr lang="en-IN" dirty="0" smtClean="0"/>
          </a:p>
          <a:p>
            <a:pPr marL="0" indent="0">
              <a:buNone/>
            </a:pPr>
            <a:r>
              <a:rPr lang="en-IN" dirty="0" smtClean="0"/>
              <a:t>Subscriber </a:t>
            </a:r>
            <a:r>
              <a:rPr lang="en-IN" dirty="0"/>
              <a:t>contributes towards NPS (directly or through the Employer she is working with) during her working life. </a:t>
            </a:r>
            <a:endParaRPr lang="en-IN" dirty="0" smtClean="0"/>
          </a:p>
          <a:p>
            <a:pPr marL="0" indent="0">
              <a:buNone/>
            </a:pPr>
            <a:r>
              <a:rPr lang="en-IN" dirty="0" smtClean="0"/>
              <a:t>On </a:t>
            </a:r>
            <a:r>
              <a:rPr lang="en-IN" dirty="0"/>
              <a:t>retirement or exit from the scheme, the Corpus is made available to her with the mandate that some portion of the Corpus must be invested in to Annuity to provide a monthly pension post </a:t>
            </a:r>
            <a:endParaRPr lang="en-IN" dirty="0" smtClean="0"/>
          </a:p>
          <a:p>
            <a:pPr marL="0" indent="0">
              <a:buNone/>
            </a:pPr>
            <a:r>
              <a:rPr lang="en-IN" dirty="0" smtClean="0"/>
              <a:t>retirement </a:t>
            </a:r>
            <a:r>
              <a:rPr lang="en-IN" dirty="0"/>
              <a:t>or exit from the scheme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14267222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T</a:t>
            </a:r>
            <a:r>
              <a:rPr lang="en-IN" b="1" dirty="0" smtClean="0"/>
              <a:t>ypes </a:t>
            </a:r>
            <a:r>
              <a:rPr lang="en-IN" b="1" dirty="0"/>
              <a:t>of NPS Account</a:t>
            </a:r>
            <a:br>
              <a:rPr lang="en-IN" b="1" dirty="0"/>
            </a:br>
            <a:endParaRPr lang="en-IN" dirty="0"/>
          </a:p>
        </p:txBody>
      </p:sp>
      <p:sp>
        <p:nvSpPr>
          <p:cNvPr id="3" name="Content Placeholder 2"/>
          <p:cNvSpPr>
            <a:spLocks noGrp="1"/>
          </p:cNvSpPr>
          <p:nvPr>
            <p:ph idx="1"/>
          </p:nvPr>
        </p:nvSpPr>
        <p:spPr/>
        <p:txBody>
          <a:bodyPr/>
          <a:lstStyle/>
          <a:p>
            <a:pPr marL="0" indent="0">
              <a:buNone/>
            </a:pPr>
            <a:r>
              <a:rPr lang="en-IN" dirty="0" smtClean="0"/>
              <a:t>Tier-I account:</a:t>
            </a:r>
          </a:p>
          <a:p>
            <a:pPr marL="0" indent="0">
              <a:buNone/>
            </a:pPr>
            <a:r>
              <a:rPr lang="en-IN" dirty="0"/>
              <a:t>It is also known as Pension </a:t>
            </a:r>
            <a:r>
              <a:rPr lang="en-IN" dirty="0" smtClean="0"/>
              <a:t>account</a:t>
            </a:r>
          </a:p>
          <a:p>
            <a:pPr marL="0" indent="0">
              <a:buNone/>
            </a:pPr>
            <a:r>
              <a:rPr lang="en-IN" dirty="0"/>
              <a:t>Withdrawal from this account is permitted after 10 years of account opening or attaining the age 60 years whichever comes </a:t>
            </a:r>
            <a:r>
              <a:rPr lang="en-IN" dirty="0" smtClean="0"/>
              <a:t>early</a:t>
            </a:r>
          </a:p>
          <a:p>
            <a:pPr marL="0" indent="0">
              <a:buNone/>
            </a:pPr>
            <a:r>
              <a:rPr lang="en-IN" dirty="0"/>
              <a:t>Minimum annual contribution required for this account is </a:t>
            </a:r>
            <a:r>
              <a:rPr lang="en-IN" dirty="0" err="1"/>
              <a:t>Rs</a:t>
            </a:r>
            <a:r>
              <a:rPr lang="en-IN" dirty="0"/>
              <a:t>. 1000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2145422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dirty="0" smtClean="0"/>
              <a:t>Tier-II account:</a:t>
            </a:r>
          </a:p>
          <a:p>
            <a:pPr marL="0" indent="0">
              <a:buNone/>
            </a:pPr>
            <a:r>
              <a:rPr lang="en-IN" dirty="0"/>
              <a:t>It is known as investment </a:t>
            </a:r>
            <a:r>
              <a:rPr lang="en-IN" dirty="0" smtClean="0"/>
              <a:t>account</a:t>
            </a:r>
          </a:p>
          <a:p>
            <a:pPr marL="0" indent="0">
              <a:buNone/>
            </a:pPr>
            <a:r>
              <a:rPr lang="en-IN" dirty="0"/>
              <a:t>Withdrawal from this account can be done at any point of time as per Subscriber’s </a:t>
            </a:r>
            <a:r>
              <a:rPr lang="en-IN" dirty="0" smtClean="0"/>
              <a:t>need</a:t>
            </a:r>
          </a:p>
          <a:p>
            <a:pPr marL="0" indent="0">
              <a:buNone/>
            </a:pPr>
            <a:r>
              <a:rPr lang="en-IN" dirty="0" smtClean="0"/>
              <a:t>No requirement of minimum annual contribution</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0393075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How many funds are there in NPS?</a:t>
            </a:r>
            <a:br>
              <a:rPr lang="en-IN" b="1" dirty="0"/>
            </a:br>
            <a:endParaRPr lang="en-IN" dirty="0"/>
          </a:p>
        </p:txBody>
      </p:sp>
      <p:sp>
        <p:nvSpPr>
          <p:cNvPr id="3" name="Content Placeholder 2"/>
          <p:cNvSpPr>
            <a:spLocks noGrp="1"/>
          </p:cNvSpPr>
          <p:nvPr>
            <p:ph idx="1"/>
          </p:nvPr>
        </p:nvSpPr>
        <p:spPr/>
        <p:txBody>
          <a:bodyPr>
            <a:normAutofit/>
          </a:bodyPr>
          <a:lstStyle/>
          <a:p>
            <a:pPr marL="0" indent="0" fontAlgn="t">
              <a:buNone/>
            </a:pPr>
            <a:r>
              <a:rPr lang="en-IN" dirty="0"/>
              <a:t>NPS offers 3 funds to Subscribers</a:t>
            </a:r>
          </a:p>
          <a:p>
            <a:pPr fontAlgn="t"/>
            <a:r>
              <a:rPr lang="en-IN" dirty="0"/>
              <a:t>Equities (E)</a:t>
            </a:r>
          </a:p>
          <a:p>
            <a:pPr fontAlgn="t"/>
            <a:r>
              <a:rPr lang="en-IN" dirty="0"/>
              <a:t>Corporate Bonds (C)</a:t>
            </a:r>
          </a:p>
          <a:p>
            <a:pPr fontAlgn="t"/>
            <a:r>
              <a:rPr lang="en-IN" dirty="0"/>
              <a:t>Government Securities (G)</a:t>
            </a:r>
          </a:p>
          <a:p>
            <a:pPr marL="0" indent="0" fontAlgn="t">
              <a:buNone/>
            </a:pPr>
            <a:r>
              <a:rPr lang="en-IN" dirty="0"/>
              <a:t>NPS restricts investment towards Equities Fund to 50% of contribution amount for both Tier I and Tier II NPS Accounts. </a:t>
            </a:r>
            <a:endParaRPr lang="en-IN" dirty="0" smtClean="0"/>
          </a:p>
          <a:p>
            <a:pPr marL="0" indent="0" fontAlgn="t">
              <a:buNone/>
            </a:pPr>
            <a:r>
              <a:rPr lang="en-IN" dirty="0" smtClean="0"/>
              <a:t>However</a:t>
            </a:r>
            <a:r>
              <a:rPr lang="en-IN" dirty="0"/>
              <a:t>, Subscriber can invest up to 100% in Corporate Bonds or Government </a:t>
            </a:r>
            <a:endParaRPr lang="en-IN" dirty="0" smtClean="0"/>
          </a:p>
          <a:p>
            <a:pPr marL="0" indent="0" fontAlgn="t">
              <a:buNone/>
            </a:pPr>
            <a:r>
              <a:rPr lang="en-IN" dirty="0" smtClean="0"/>
              <a:t>Securities </a:t>
            </a:r>
            <a:r>
              <a:rPr lang="en-IN" dirty="0"/>
              <a:t>Fund.</a:t>
            </a:r>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6196551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33400"/>
          </a:xfrm>
        </p:spPr>
        <p:txBody>
          <a:bodyPr>
            <a:normAutofit fontScale="90000"/>
          </a:bodyPr>
          <a:lstStyle/>
          <a:p>
            <a:r>
              <a:rPr lang="en-IN" b="1" dirty="0"/>
              <a:t>How the investment happens across three funds?</a:t>
            </a:r>
            <a:br>
              <a:rPr lang="en-IN" b="1" dirty="0"/>
            </a:br>
            <a:endParaRPr lang="en-IN" dirty="0"/>
          </a:p>
        </p:txBody>
      </p:sp>
      <p:sp>
        <p:nvSpPr>
          <p:cNvPr id="3" name="Content Placeholder 2"/>
          <p:cNvSpPr>
            <a:spLocks noGrp="1"/>
          </p:cNvSpPr>
          <p:nvPr>
            <p:ph idx="1"/>
          </p:nvPr>
        </p:nvSpPr>
        <p:spPr/>
        <p:txBody>
          <a:bodyPr>
            <a:normAutofit fontScale="92500" lnSpcReduction="10000"/>
          </a:bodyPr>
          <a:lstStyle/>
          <a:p>
            <a:pPr marL="0" indent="0">
              <a:buNone/>
            </a:pPr>
            <a:r>
              <a:rPr lang="en-IN" dirty="0"/>
              <a:t>There are two investment options available under </a:t>
            </a:r>
            <a:r>
              <a:rPr lang="en-IN" dirty="0" smtClean="0"/>
              <a:t>NPS:</a:t>
            </a:r>
          </a:p>
          <a:p>
            <a:pPr fontAlgn="t"/>
            <a:r>
              <a:rPr lang="en-IN" dirty="0"/>
              <a:t>Active Choice: under this option, Subscriber gets the flexibility to choose her own asset allocation across Equity, Corporate Bonds and Government Securities. Investment in Equity is restricted to 50% of Contribution amount. However, in Corporate Bonds and Government Securities Subscriber can invest 100% of Contribution </a:t>
            </a:r>
            <a:r>
              <a:rPr lang="en-IN" dirty="0" smtClean="0"/>
              <a:t>amount.</a:t>
            </a:r>
            <a:endParaRPr lang="en-IN" dirty="0"/>
          </a:p>
          <a:p>
            <a:pPr fontAlgn="t"/>
            <a:r>
              <a:rPr lang="en-IN" dirty="0"/>
              <a:t>Auto Choice: under this option investment across Equity, Corporate Bonds and </a:t>
            </a:r>
            <a:r>
              <a:rPr lang="en-IN" dirty="0" smtClean="0"/>
              <a:t>Government</a:t>
            </a:r>
          </a:p>
          <a:p>
            <a:pPr marL="109728" indent="0" fontAlgn="t">
              <a:buNone/>
            </a:pPr>
            <a:r>
              <a:rPr lang="en-IN" dirty="0" smtClean="0"/>
              <a:t> </a:t>
            </a:r>
            <a:r>
              <a:rPr lang="en-IN" dirty="0"/>
              <a:t>Securities is done as per the age of the </a:t>
            </a:r>
            <a:endParaRPr lang="en-IN" dirty="0" smtClean="0"/>
          </a:p>
          <a:p>
            <a:pPr marL="109728" indent="0" fontAlgn="t">
              <a:buNone/>
            </a:pPr>
            <a:r>
              <a:rPr lang="en-IN" dirty="0" smtClean="0"/>
              <a:t>Subscriber</a:t>
            </a:r>
            <a:endParaRPr lang="en-IN" dirty="0"/>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2968819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fontScale="90000"/>
          </a:bodyPr>
          <a:lstStyle/>
          <a:p>
            <a:r>
              <a:rPr lang="en-IN" b="1" dirty="0"/>
              <a:t>Is there any guaranteed returns provided under NPS?</a:t>
            </a:r>
            <a:br>
              <a:rPr lang="en-IN" b="1" dirty="0"/>
            </a:br>
            <a:endParaRPr lang="en-IN" dirty="0"/>
          </a:p>
        </p:txBody>
      </p:sp>
      <p:sp>
        <p:nvSpPr>
          <p:cNvPr id="3" name="Content Placeholder 2"/>
          <p:cNvSpPr>
            <a:spLocks noGrp="1"/>
          </p:cNvSpPr>
          <p:nvPr>
            <p:ph idx="1"/>
          </p:nvPr>
        </p:nvSpPr>
        <p:spPr/>
        <p:txBody>
          <a:bodyPr>
            <a:normAutofit/>
          </a:bodyPr>
          <a:lstStyle/>
          <a:p>
            <a:pPr marL="0" indent="0">
              <a:buNone/>
            </a:pPr>
            <a:r>
              <a:rPr lang="en-IN" dirty="0"/>
              <a:t>NPS returns are market linked. Depending on the returns generated under Equity, Corporate Bonds and Government Securities funds, the Corpus will be created</a:t>
            </a:r>
            <a:r>
              <a:rPr lang="en-IN" dirty="0" smtClean="0"/>
              <a:t>.</a:t>
            </a:r>
          </a:p>
          <a:p>
            <a:pPr marL="0" indent="0" fontAlgn="t">
              <a:buNone/>
            </a:pPr>
            <a:r>
              <a:rPr lang="en-IN" b="1" dirty="0"/>
              <a:t>Can a Subscriber change the fund allocation pattern under Active Choice?</a:t>
            </a:r>
          </a:p>
          <a:p>
            <a:pPr marL="0" indent="0" fontAlgn="t">
              <a:buNone/>
            </a:pPr>
            <a:r>
              <a:rPr lang="en-IN" dirty="0"/>
              <a:t>Yes. Subscriber can switch the asset allocation pattern under Active Choice twice in a financial year.</a:t>
            </a:r>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2405799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fontAlgn="t">
              <a:buNone/>
            </a:pPr>
            <a:r>
              <a:rPr lang="en-IN" b="1" dirty="0" smtClean="0"/>
              <a:t>Can a </a:t>
            </a:r>
            <a:r>
              <a:rPr lang="en-IN" b="1" dirty="0"/>
              <a:t>Subscriber switch between Active Choice and Auto Choice?</a:t>
            </a:r>
          </a:p>
          <a:p>
            <a:pPr marL="0" indent="0" fontAlgn="t">
              <a:buNone/>
            </a:pPr>
            <a:r>
              <a:rPr lang="en-IN" dirty="0"/>
              <a:t>Yes. Subscriber gets this flexibility. This can be done twice in a financial year.</a:t>
            </a:r>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570216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IN" dirty="0"/>
              <a:t>To organise Spiritual, Yoga programmes and health camps, etc.</a:t>
            </a:r>
          </a:p>
          <a:p>
            <a:r>
              <a:rPr lang="en-IN" dirty="0" smtClean="0"/>
              <a:t>To </a:t>
            </a:r>
            <a:r>
              <a:rPr lang="en-IN" dirty="0"/>
              <a:t>organise/affiliate with Senior citizens </a:t>
            </a:r>
            <a:r>
              <a:rPr lang="en-IN" dirty="0" smtClean="0"/>
              <a:t>Forums.</a:t>
            </a:r>
          </a:p>
          <a:p>
            <a:r>
              <a:rPr lang="en-IN" dirty="0" smtClean="0"/>
              <a:t>Any </a:t>
            </a:r>
            <a:r>
              <a:rPr lang="en-IN" dirty="0"/>
              <a:t>other matters related to members of the </a:t>
            </a:r>
            <a:r>
              <a:rPr lang="en-IN" dirty="0" smtClean="0"/>
              <a:t>Association.</a:t>
            </a:r>
            <a:endParaRPr lang="en-IN" dirty="0"/>
          </a:p>
          <a:p>
            <a:endParaRPr lang="en-IN" dirty="0"/>
          </a:p>
        </p:txBody>
      </p:sp>
      <p:sp>
        <p:nvSpPr>
          <p:cNvPr id="3" name="Title 2"/>
          <p:cNvSpPr>
            <a:spLocks noGrp="1"/>
          </p:cNvSpPr>
          <p:nvPr>
            <p:ph type="title"/>
          </p:nvPr>
        </p:nvSpPr>
        <p:spPr/>
        <p:txBody>
          <a:bodyPr/>
          <a:lstStyle/>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20794104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IN" b="1" dirty="0"/>
              <a:t>T</a:t>
            </a:r>
            <a:r>
              <a:rPr lang="en-IN" b="1" dirty="0" smtClean="0"/>
              <a:t>ax </a:t>
            </a:r>
            <a:r>
              <a:rPr lang="en-IN" b="1" dirty="0"/>
              <a:t>benefits available to Subscribers for contribution under corporate model</a:t>
            </a:r>
            <a:br>
              <a:rPr lang="en-IN" b="1" dirty="0"/>
            </a:br>
            <a:endParaRPr lang="en-IN" dirty="0"/>
          </a:p>
        </p:txBody>
      </p:sp>
      <p:sp>
        <p:nvSpPr>
          <p:cNvPr id="3" name="Content Placeholder 2"/>
          <p:cNvSpPr>
            <a:spLocks noGrp="1"/>
          </p:cNvSpPr>
          <p:nvPr>
            <p:ph idx="1"/>
          </p:nvPr>
        </p:nvSpPr>
        <p:spPr>
          <a:xfrm>
            <a:off x="457200" y="2286000"/>
            <a:ext cx="8229600" cy="3840163"/>
          </a:xfrm>
        </p:spPr>
        <p:txBody>
          <a:bodyPr>
            <a:normAutofit/>
          </a:bodyPr>
          <a:lstStyle/>
          <a:p>
            <a:pPr fontAlgn="t"/>
            <a:r>
              <a:rPr lang="en-IN" b="1" dirty="0"/>
              <a:t>Salaried </a:t>
            </a:r>
            <a:r>
              <a:rPr lang="en-IN" b="1" dirty="0" err="1"/>
              <a:t>Individual</a:t>
            </a:r>
            <a:r>
              <a:rPr lang="en-IN" dirty="0" err="1"/>
              <a:t>Investment</a:t>
            </a:r>
            <a:r>
              <a:rPr lang="en-IN" dirty="0"/>
              <a:t> up to 10% of Salary (Basic + Dearness Allowance) is deductible from taxable income u/s 80CCD (1) of Income Tax Act, 1961 subject to 1.5 lakhs limit of section 80C</a:t>
            </a:r>
          </a:p>
          <a:p>
            <a:pPr fontAlgn="t"/>
            <a:r>
              <a:rPr lang="en-IN" dirty="0"/>
              <a:t>Additionally, investment up to Rs.50,000 is deductible from taxable income u/s 80CCD (1B) of Income Tax Act, 1961</a:t>
            </a:r>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41851558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fontAlgn="t">
              <a:buNone/>
            </a:pPr>
            <a:r>
              <a:rPr lang="en-IN" b="1" dirty="0"/>
              <a:t>Self Employed </a:t>
            </a:r>
            <a:r>
              <a:rPr lang="en-IN" b="1" dirty="0" smtClean="0"/>
              <a:t>Professionals</a:t>
            </a:r>
          </a:p>
          <a:p>
            <a:pPr fontAlgn="t"/>
            <a:r>
              <a:rPr lang="en-IN" dirty="0" smtClean="0"/>
              <a:t>Investment </a:t>
            </a:r>
            <a:r>
              <a:rPr lang="en-IN" dirty="0"/>
              <a:t>up to 20% of Gross Annual Income is deductible from taxable income u/s 80CCD (1) of Income Tax Act, 1961 subject to 1.5 lakhs limit of section 80C</a:t>
            </a:r>
          </a:p>
          <a:p>
            <a:pPr fontAlgn="t"/>
            <a:r>
              <a:rPr lang="en-IN" dirty="0"/>
              <a:t>Additionally, investment up to Rs.50,000 is deductible from taxable income u/s 80CCD (1B) of Income Tax Act, 1961</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147820088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Tax Treatment</a:t>
            </a:r>
            <a:r>
              <a:rPr lang="en-IN" dirty="0"/>
              <a:t/>
            </a:r>
            <a:br>
              <a:rPr lang="en-IN" dirty="0"/>
            </a:br>
            <a:r>
              <a:rPr lang="en-IN" b="1" dirty="0"/>
              <a:t>on withdrawal</a:t>
            </a:r>
            <a:endParaRPr lang="en-IN" dirty="0"/>
          </a:p>
        </p:txBody>
      </p:sp>
      <p:sp>
        <p:nvSpPr>
          <p:cNvPr id="3" name="Content Placeholder 2"/>
          <p:cNvSpPr>
            <a:spLocks noGrp="1"/>
          </p:cNvSpPr>
          <p:nvPr>
            <p:ph idx="1"/>
          </p:nvPr>
        </p:nvSpPr>
        <p:spPr/>
        <p:txBody>
          <a:bodyPr/>
          <a:lstStyle/>
          <a:p>
            <a:pPr fontAlgn="t"/>
            <a:r>
              <a:rPr lang="en-IN" dirty="0"/>
              <a:t>Up to 40% of Corpus withdrawn in lump sum is exempt from tax</a:t>
            </a:r>
          </a:p>
          <a:p>
            <a:pPr fontAlgn="t"/>
            <a:r>
              <a:rPr lang="en-IN" dirty="0"/>
              <a:t>Balance amount invested in Annuity is also fully exempt from tax</a:t>
            </a:r>
          </a:p>
          <a:p>
            <a:pPr fontAlgn="t"/>
            <a:r>
              <a:rPr lang="en-IN" dirty="0"/>
              <a:t>Pension received out of investment in Annuity is treated as income and will be taxed appropriately</a:t>
            </a:r>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1562301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When can a Subscriber exit from NPS?</a:t>
            </a:r>
            <a:br>
              <a:rPr lang="en-IN" b="1" dirty="0"/>
            </a:br>
            <a:endParaRPr lang="en-IN" dirty="0"/>
          </a:p>
        </p:txBody>
      </p:sp>
      <p:sp>
        <p:nvSpPr>
          <p:cNvPr id="3" name="Content Placeholder 2"/>
          <p:cNvSpPr>
            <a:spLocks noGrp="1"/>
          </p:cNvSpPr>
          <p:nvPr>
            <p:ph idx="1"/>
          </p:nvPr>
        </p:nvSpPr>
        <p:spPr/>
        <p:txBody>
          <a:bodyPr/>
          <a:lstStyle/>
          <a:p>
            <a:pPr marL="0" indent="0">
              <a:buNone/>
            </a:pPr>
            <a:r>
              <a:rPr lang="en-IN"/>
              <a:t>Subscriber can exit from NPS after 10 years of account opening or attaining 60 years of age whichever is early.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82378437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dirty="0" smtClean="0"/>
              <a:t>Interaction with CMOAI-SCCL branch.</a:t>
            </a:r>
          </a:p>
          <a:p>
            <a:r>
              <a:rPr lang="en-IN" sz="2400" dirty="0" smtClean="0"/>
              <a:t>Continuously associating </a:t>
            </a:r>
            <a:r>
              <a:rPr lang="en-IN" sz="2400" dirty="0"/>
              <a:t>with Federation of Coal Industry Retired Employees Association (Regd.no.Mah-91/14 (Nag))</a:t>
            </a:r>
          </a:p>
          <a:p>
            <a:r>
              <a:rPr lang="en-IN" sz="2400" dirty="0" smtClean="0"/>
              <a:t>Interaction with </a:t>
            </a:r>
            <a:r>
              <a:rPr lang="en-IN" sz="2400" dirty="0"/>
              <a:t>ALL INDIA ASSOCIATION OF COAL EXECUTIVES(AIACE</a:t>
            </a:r>
            <a:r>
              <a:rPr lang="en-IN" sz="2400" dirty="0" smtClean="0"/>
              <a:t>) Registered </a:t>
            </a:r>
            <a:r>
              <a:rPr lang="en-IN" sz="2400" dirty="0"/>
              <a:t>under TU act 1926, </a:t>
            </a:r>
            <a:r>
              <a:rPr lang="en-IN" sz="2400" dirty="0" smtClean="0"/>
              <a:t>Regd. No. </a:t>
            </a:r>
            <a:r>
              <a:rPr lang="en-IN" sz="2400" dirty="0"/>
              <a:t>546/2016)</a:t>
            </a:r>
          </a:p>
          <a:p>
            <a:r>
              <a:rPr lang="en-IN" sz="2400" dirty="0" smtClean="0"/>
              <a:t>Discussion with members of JBCCI and BOT of CMPFO.</a:t>
            </a:r>
          </a:p>
          <a:p>
            <a:r>
              <a:rPr lang="en-IN" sz="2400" dirty="0" smtClean="0"/>
              <a:t>Discussion with trade unions.</a:t>
            </a:r>
          </a:p>
          <a:p>
            <a:endParaRPr lang="en-IN" dirty="0"/>
          </a:p>
        </p:txBody>
      </p:sp>
      <p:sp>
        <p:nvSpPr>
          <p:cNvPr id="3" name="Title 2"/>
          <p:cNvSpPr>
            <a:spLocks noGrp="1"/>
          </p:cNvSpPr>
          <p:nvPr>
            <p:ph type="title"/>
          </p:nvPr>
        </p:nvSpPr>
        <p:spPr/>
        <p:txBody>
          <a:bodyPr>
            <a:normAutofit/>
          </a:bodyPr>
          <a:lstStyle/>
          <a:p>
            <a:r>
              <a:rPr lang="en-IN" sz="3200" b="0" dirty="0" smtClean="0">
                <a:effectLst/>
              </a:rPr>
              <a:t>5. Way Forward</a:t>
            </a:r>
            <a:endParaRPr lang="en-IN" sz="3200" b="0"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8805917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N" dirty="0" smtClean="0"/>
              <a:t>Request for a 5-member ‘Think-tank’ consisting of 3 members from CMOAI-SCCL and 2 from SROWA to discuss and put up recommendations on all issues concerning serving as well as retired Executives of SCCL.</a:t>
            </a:r>
          </a:p>
          <a:p>
            <a:r>
              <a:rPr lang="en-IN" dirty="0" smtClean="0"/>
              <a:t>CMOAI-SCCL is requested to extend moral and financial support for meeting legal and other expenses from time to time in taking up the issues in various forums*.</a:t>
            </a:r>
          </a:p>
          <a:p>
            <a:pPr marL="109728" indent="0">
              <a:buNone/>
            </a:pPr>
            <a:r>
              <a:rPr lang="en-IN" dirty="0" smtClean="0"/>
              <a:t>*An Appeal was already made dated.</a:t>
            </a:r>
          </a:p>
          <a:p>
            <a:pPr marL="109728" indent="0">
              <a:buNone/>
            </a:pPr>
            <a:r>
              <a:rPr lang="en-IN" dirty="0" smtClean="0"/>
              <a:t>15</a:t>
            </a:r>
            <a:r>
              <a:rPr lang="en-IN" baseline="30000" dirty="0" smtClean="0"/>
              <a:t>th</a:t>
            </a:r>
            <a:r>
              <a:rPr lang="en-IN" dirty="0" smtClean="0"/>
              <a:t> June, 2016 to the President, CMOAI-</a:t>
            </a:r>
          </a:p>
          <a:p>
            <a:pPr marL="109728" indent="0">
              <a:buNone/>
            </a:pPr>
            <a:r>
              <a:rPr lang="en-IN" dirty="0" smtClean="0"/>
              <a:t>SCCL branch.</a:t>
            </a:r>
            <a:endParaRPr lang="en-IN" dirty="0"/>
          </a:p>
        </p:txBody>
      </p:sp>
      <p:sp>
        <p:nvSpPr>
          <p:cNvPr id="3" name="Title 2"/>
          <p:cNvSpPr>
            <a:spLocks noGrp="1"/>
          </p:cNvSpPr>
          <p:nvPr>
            <p:ph type="title"/>
          </p:nvPr>
        </p:nvSpPr>
        <p:spPr/>
        <p:txBody>
          <a:bodyPr/>
          <a:lstStyle/>
          <a:p>
            <a:r>
              <a:rPr lang="en-IN" dirty="0" smtClean="0"/>
              <a:t>6. Conclusion </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043055"/>
            <a:ext cx="2133600" cy="1828800"/>
          </a:xfrm>
          <a:prstGeom prst="rect">
            <a:avLst/>
          </a:prstGeom>
        </p:spPr>
      </p:pic>
    </p:spTree>
    <p:extLst>
      <p:ext uri="{BB962C8B-B14F-4D97-AF65-F5344CB8AC3E}">
        <p14:creationId xmlns:p14="http://schemas.microsoft.com/office/powerpoint/2010/main" val="37664240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sp>
        <p:nvSpPr>
          <p:cNvPr id="4" name="Rectangle 3"/>
          <p:cNvSpPr/>
          <p:nvPr/>
        </p:nvSpPr>
        <p:spPr>
          <a:xfrm>
            <a:off x="1921271" y="2967335"/>
            <a:ext cx="5301451" cy="1754326"/>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Jai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Singareni</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8400" y="4495800"/>
            <a:ext cx="2895600" cy="2246362"/>
          </a:xfrm>
          <a:prstGeom prst="rect">
            <a:avLst/>
          </a:prstGeom>
        </p:spPr>
      </p:pic>
    </p:spTree>
    <p:extLst>
      <p:ext uri="{BB962C8B-B14F-4D97-AF65-F5344CB8AC3E}">
        <p14:creationId xmlns:p14="http://schemas.microsoft.com/office/powerpoint/2010/main" val="19589156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2347</TotalTime>
  <Words>5276</Words>
  <Application>Microsoft Office PowerPoint</Application>
  <PresentationFormat>On-screen Show (4:3)</PresentationFormat>
  <Paragraphs>573</Paragraphs>
  <Slides>96</Slides>
  <Notes>1</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Concourse</vt:lpstr>
      <vt:lpstr>   Welcome  to  Executives of Singareni Collieries Company Limited  KCOA club                Kothagudem  15-11-2017               Time: 7.30pm                                                                                                   </vt:lpstr>
      <vt:lpstr>contents</vt:lpstr>
      <vt:lpstr>1. About SROWA</vt:lpstr>
      <vt:lpstr>PowerPoint Presentation</vt:lpstr>
      <vt:lpstr>PowerPoint Presentation</vt:lpstr>
      <vt:lpstr>PowerPoint Presentation</vt:lpstr>
      <vt:lpstr>PowerPoint Presentation</vt:lpstr>
      <vt:lpstr>PowerPoint Presentation</vt:lpstr>
      <vt:lpstr>PowerPoint Presentation</vt:lpstr>
      <vt:lpstr> 2. Issues (as of November 2017)</vt:lpstr>
      <vt:lpstr>Pension issue</vt:lpstr>
      <vt:lpstr>Cont…</vt:lpstr>
      <vt:lpstr>1.Introduction  </vt:lpstr>
      <vt:lpstr>Number of pensioners on the basis of data of settled claim under CMPS, 1998 and number employees contributing in CMPF</vt:lpstr>
      <vt:lpstr>Manpower reduction</vt:lpstr>
      <vt:lpstr>The net balance standing to the credit of the pension Fund as on 31st March, 2015                                                                       (Rs. Crores)</vt:lpstr>
      <vt:lpstr>CMPS fund position(source: RTI application)                                                         (in Rs.Crores)</vt:lpstr>
      <vt:lpstr> </vt:lpstr>
      <vt:lpstr>Excerpt of CMPS 1998 scheme on CMPFO website</vt:lpstr>
      <vt:lpstr>Cont…</vt:lpstr>
      <vt:lpstr>  Actuarial valuations </vt:lpstr>
      <vt:lpstr>Cont…</vt:lpstr>
      <vt:lpstr> cont…</vt:lpstr>
      <vt:lpstr>Cont…</vt:lpstr>
      <vt:lpstr>Cont…</vt:lpstr>
      <vt:lpstr>Cont…</vt:lpstr>
      <vt:lpstr>Cont...</vt:lpstr>
      <vt:lpstr> 4. Submission of ministry of coal to the standing committee: </vt:lpstr>
      <vt:lpstr>Cont…</vt:lpstr>
      <vt:lpstr>Cont…</vt:lpstr>
      <vt:lpstr>5. Information from BOT meetings </vt:lpstr>
      <vt:lpstr>Cont…</vt:lpstr>
      <vt:lpstr>Cont…</vt:lpstr>
      <vt:lpstr>Cont…</vt:lpstr>
      <vt:lpstr>Cont…</vt:lpstr>
      <vt:lpstr>6. Failure of Ministry of Coal  </vt:lpstr>
      <vt:lpstr>7. Report of CAG on the functioning of CMPFO (performance audit)                                                                                              Report No. 4 of 2005 (Civil)  </vt:lpstr>
      <vt:lpstr>Cont…</vt:lpstr>
      <vt:lpstr>Cont…</vt:lpstr>
      <vt:lpstr> cont…</vt:lpstr>
      <vt:lpstr>Cont…</vt:lpstr>
      <vt:lpstr>8.Recommendations of JBCCI</vt:lpstr>
      <vt:lpstr>NCWA 10</vt:lpstr>
      <vt:lpstr>3. Observations of SROWA</vt:lpstr>
      <vt:lpstr>Cont…</vt:lpstr>
      <vt:lpstr>Cont…</vt:lpstr>
      <vt:lpstr>Cont…</vt:lpstr>
      <vt:lpstr>Cont…</vt:lpstr>
      <vt:lpstr>Cont…</vt:lpstr>
      <vt:lpstr>Cont…</vt:lpstr>
      <vt:lpstr>Cont…</vt:lpstr>
      <vt:lpstr>Cont…</vt:lpstr>
      <vt:lpstr>4. Efforts by SROWA</vt:lpstr>
      <vt:lpstr>Cont…</vt:lpstr>
      <vt:lpstr>Cont..</vt:lpstr>
      <vt:lpstr>Cont..</vt:lpstr>
      <vt:lpstr>Cont…</vt:lpstr>
      <vt:lpstr>15.Representations to PMO</vt:lpstr>
      <vt:lpstr>Continued…</vt:lpstr>
      <vt:lpstr>Cont…</vt:lpstr>
      <vt:lpstr>Continued…</vt:lpstr>
      <vt:lpstr>Cont…</vt:lpstr>
      <vt:lpstr>Cont…</vt:lpstr>
      <vt:lpstr>Order copy W.P (C ) 3118/2015</vt:lpstr>
      <vt:lpstr>Continued…</vt:lpstr>
      <vt:lpstr>18. Complaint to NHRC</vt:lpstr>
      <vt:lpstr>Direction from NHRC</vt:lpstr>
      <vt:lpstr>PowerPoint Presentation</vt:lpstr>
      <vt:lpstr>19.Complaint to the Hon’ble High Court of Telangana</vt:lpstr>
      <vt:lpstr>Cont….</vt:lpstr>
      <vt:lpstr>Cont..</vt:lpstr>
      <vt:lpstr>Cont..</vt:lpstr>
      <vt:lpstr>Cont..</vt:lpstr>
      <vt:lpstr>Prayer in the writ petition (s) (civil) No (s). 88/2015 filed in January 2015 </vt:lpstr>
      <vt:lpstr>Cont…</vt:lpstr>
      <vt:lpstr>Cont…</vt:lpstr>
      <vt:lpstr>CPRMSE</vt:lpstr>
      <vt:lpstr>Superannuation Benefits</vt:lpstr>
      <vt:lpstr>Performance Related Pay (PRP)</vt:lpstr>
      <vt:lpstr>5. National Pension System (NPS)</vt:lpstr>
      <vt:lpstr>What is NPS? </vt:lpstr>
      <vt:lpstr>Who can subscribe to NPS? </vt:lpstr>
      <vt:lpstr>How the Scheme works? </vt:lpstr>
      <vt:lpstr>Types of NPS Account </vt:lpstr>
      <vt:lpstr>PowerPoint Presentation</vt:lpstr>
      <vt:lpstr>How many funds are there in NPS? </vt:lpstr>
      <vt:lpstr>How the investment happens across three funds? </vt:lpstr>
      <vt:lpstr>Is there any guaranteed returns provided under NPS? </vt:lpstr>
      <vt:lpstr>PowerPoint Presentation</vt:lpstr>
      <vt:lpstr>Tax benefits available to Subscribers for contribution under corporate model </vt:lpstr>
      <vt:lpstr>PowerPoint Presentation</vt:lpstr>
      <vt:lpstr>Tax Treatment on withdrawal</vt:lpstr>
      <vt:lpstr>When can a Subscriber exit from NPS? </vt:lpstr>
      <vt:lpstr>5. Way Forward</vt:lpstr>
      <vt:lpstr>6. Conclusion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CMOAI-SCCL branch</dc:title>
  <dc:creator>dattatreyulu jammalamadaka</dc:creator>
  <cp:lastModifiedBy>Dattajv</cp:lastModifiedBy>
  <cp:revision>234</cp:revision>
  <dcterms:created xsi:type="dcterms:W3CDTF">2006-08-16T00:00:00Z</dcterms:created>
  <dcterms:modified xsi:type="dcterms:W3CDTF">2017-11-13T04:07:25Z</dcterms:modified>
</cp:coreProperties>
</file>